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81"/>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62" r:id="rId28"/>
    <p:sldId id="507" r:id="rId29"/>
    <p:sldId id="427" r:id="rId30"/>
    <p:sldId id="482" r:id="rId31"/>
    <p:sldId id="545" r:id="rId32"/>
    <p:sldId id="546" r:id="rId33"/>
    <p:sldId id="508" r:id="rId34"/>
    <p:sldId id="513" r:id="rId35"/>
    <p:sldId id="483" r:id="rId36"/>
    <p:sldId id="547" r:id="rId37"/>
    <p:sldId id="548" r:id="rId38"/>
    <p:sldId id="549" r:id="rId39"/>
    <p:sldId id="534" r:id="rId40"/>
    <p:sldId id="485" r:id="rId41"/>
    <p:sldId id="484" r:id="rId42"/>
    <p:sldId id="501" r:id="rId43"/>
    <p:sldId id="561" r:id="rId44"/>
    <p:sldId id="486" r:id="rId45"/>
    <p:sldId id="500" r:id="rId46"/>
    <p:sldId id="502" r:id="rId47"/>
    <p:sldId id="563" r:id="rId48"/>
    <p:sldId id="503" r:id="rId49"/>
    <p:sldId id="506" r:id="rId50"/>
    <p:sldId id="474" r:id="rId51"/>
    <p:sldId id="489" r:id="rId52"/>
    <p:sldId id="525" r:id="rId53"/>
    <p:sldId id="531" r:id="rId54"/>
    <p:sldId id="556" r:id="rId55"/>
    <p:sldId id="550" r:id="rId56"/>
    <p:sldId id="552" r:id="rId57"/>
    <p:sldId id="551" r:id="rId58"/>
    <p:sldId id="557" r:id="rId59"/>
    <p:sldId id="519" r:id="rId60"/>
    <p:sldId id="558" r:id="rId61"/>
    <p:sldId id="555" r:id="rId62"/>
    <p:sldId id="514" r:id="rId63"/>
    <p:sldId id="560" r:id="rId64"/>
    <p:sldId id="559" r:id="rId65"/>
    <p:sldId id="532" r:id="rId66"/>
    <p:sldId id="431" r:id="rId67"/>
    <p:sldId id="446" r:id="rId68"/>
    <p:sldId id="456" r:id="rId69"/>
    <p:sldId id="409" r:id="rId70"/>
    <p:sldId id="429" r:id="rId71"/>
    <p:sldId id="455" r:id="rId72"/>
    <p:sldId id="473" r:id="rId73"/>
    <p:sldId id="539" r:id="rId74"/>
    <p:sldId id="544" r:id="rId75"/>
    <p:sldId id="472" r:id="rId76"/>
    <p:sldId id="533" r:id="rId77"/>
    <p:sldId id="470" r:id="rId78"/>
    <p:sldId id="537" r:id="rId79"/>
    <p:sldId id="527"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62"/>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561"/>
            <p14:sldId id="486"/>
            <p14:sldId id="500"/>
            <p14:sldId id="502"/>
            <p14:sldId id="563"/>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60"/>
            <p14:sldId id="559"/>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78"/>
    <a:srgbClr val="D74F4A"/>
    <a:srgbClr val="CCCFE4"/>
    <a:srgbClr val="F8CECC"/>
    <a:srgbClr val="DAE9FC"/>
    <a:srgbClr val="7A2D2A"/>
    <a:srgbClr val="564100"/>
    <a:srgbClr val="98AD8B"/>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55485"/>
  </p:normalViewPr>
  <p:slideViewPr>
    <p:cSldViewPr snapToGrid="0" snapToObjects="1">
      <p:cViewPr varScale="1">
        <p:scale>
          <a:sx n="57" d="100"/>
          <a:sy n="57" d="100"/>
        </p:scale>
        <p:origin x="2920"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 </a:t>
            </a:r>
            <a:r>
              <a:rPr lang="fr-FR" dirty="0" err="1"/>
              <a:t>everyone</a:t>
            </a:r>
            <a:r>
              <a:rPr lang="fr-FR" dirty="0"/>
              <a:t>.</a:t>
            </a:r>
          </a:p>
          <a:p>
            <a:pPr marL="0" lvl="0" indent="0">
              <a:spcBef>
                <a:spcPts val="0"/>
              </a:spcBef>
              <a:spcAft>
                <a:spcPts val="0"/>
              </a:spcAft>
              <a:buNone/>
            </a:pPr>
            <a:r>
              <a:rPr lang="fr-FR" dirty="0" err="1"/>
              <a:t>Thank</a:t>
            </a:r>
            <a:r>
              <a:rPr lang="fr-FR" dirty="0"/>
              <a:t> </a:t>
            </a:r>
            <a:r>
              <a:rPr lang="fr-FR" dirty="0" err="1"/>
              <a:t>you</a:t>
            </a:r>
            <a:r>
              <a:rPr lang="fr-FR" dirty="0"/>
              <a:t> all for </a:t>
            </a:r>
            <a:r>
              <a:rPr lang="fr-FR" dirty="0" err="1"/>
              <a:t>being</a:t>
            </a:r>
            <a:r>
              <a:rPr lang="fr-FR" dirty="0"/>
              <a:t> </a:t>
            </a:r>
            <a:r>
              <a:rPr lang="fr-FR" dirty="0" err="1"/>
              <a:t>here</a:t>
            </a:r>
            <a:r>
              <a:rPr lang="fr-FR" dirty="0"/>
              <a:t> </a:t>
            </a:r>
            <a:r>
              <a:rPr lang="fr-FR" dirty="0" err="1"/>
              <a:t>today</a:t>
            </a:r>
            <a:r>
              <a:rPr lang="fr-FR" dirty="0"/>
              <a:t>.</a:t>
            </a:r>
          </a:p>
          <a:p>
            <a:pPr marL="0" lvl="0" indent="0">
              <a:spcBef>
                <a:spcPts val="0"/>
              </a:spcBef>
              <a:spcAft>
                <a:spcPts val="0"/>
              </a:spcAft>
              <a:buNone/>
            </a:pPr>
            <a:r>
              <a:rPr lang="fr-FR" dirty="0" err="1"/>
              <a:t>During</a:t>
            </a:r>
            <a:r>
              <a:rPr lang="fr-FR" dirty="0"/>
              <a:t> the </a:t>
            </a:r>
            <a:r>
              <a:rPr lang="fr-FR" dirty="0" err="1"/>
              <a:t>next</a:t>
            </a:r>
            <a:r>
              <a:rPr lang="fr-FR" dirty="0"/>
              <a:t> 45 minutes, </a:t>
            </a:r>
            <a:r>
              <a:rPr lang="fr-FR" dirty="0" err="1"/>
              <a:t>I’ll</a:t>
            </a:r>
            <a:r>
              <a:rPr lang="fr-FR" dirty="0"/>
              <a:t> </a:t>
            </a:r>
            <a:r>
              <a:rPr lang="fr-FR" dirty="0" err="1"/>
              <a:t>be</a:t>
            </a:r>
            <a:r>
              <a:rPr lang="fr-FR" dirty="0"/>
              <a:t> </a:t>
            </a:r>
            <a:r>
              <a:rPr lang="fr-FR" dirty="0" err="1"/>
              <a:t>presenting</a:t>
            </a:r>
            <a:r>
              <a:rPr lang="fr-FR" dirty="0"/>
              <a:t> the </a:t>
            </a:r>
            <a:r>
              <a:rPr lang="fr-FR" dirty="0" err="1"/>
              <a:t>wor</a:t>
            </a:r>
            <a:r>
              <a:rPr lang="fr-FR" dirty="0"/>
              <a:t> </a:t>
            </a:r>
            <a:r>
              <a:rPr lang="fr-FR" dirty="0" err="1"/>
              <a:t>condusted</a:t>
            </a:r>
            <a:r>
              <a:rPr lang="fr-FR" dirty="0"/>
              <a:t> </a:t>
            </a:r>
            <a:r>
              <a:rPr lang="fr-FR" dirty="0" err="1"/>
              <a:t>during</a:t>
            </a:r>
            <a:r>
              <a:rPr lang="fr-FR" dirty="0"/>
              <a:t> </a:t>
            </a:r>
            <a:r>
              <a:rPr lang="fr-FR" dirty="0" err="1"/>
              <a:t>my</a:t>
            </a:r>
            <a:r>
              <a:rPr lang="fr-FR" dirty="0"/>
              <a:t> PHD; </a:t>
            </a:r>
            <a:r>
              <a:rPr lang="fr-FR" dirty="0" err="1"/>
              <a:t>called</a:t>
            </a:r>
            <a:r>
              <a:rPr lang="fr-FR" dirty="0"/>
              <a:t> : </a:t>
            </a:r>
            <a:r>
              <a:rPr lang="fr-FR" dirty="0" err="1"/>
              <a:t>Deep</a:t>
            </a:r>
            <a:r>
              <a:rPr lang="fr-FR" dirty="0"/>
              <a:t> NLP for user </a:t>
            </a:r>
            <a:r>
              <a:rPr lang="fr-FR" dirty="0" err="1"/>
              <a:t>representation</a:t>
            </a:r>
            <a:endParaRPr lang="fr-FR" dirty="0"/>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Resume,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 </a:t>
            </a:r>
            <a:r>
              <a:rPr lang="fr-FR" dirty="0" err="1"/>
              <a:t>which</a:t>
            </a:r>
            <a:r>
              <a:rPr lang="fr-FR" dirty="0"/>
              <a:t> </a:t>
            </a:r>
            <a:r>
              <a:rPr lang="fr-FR" dirty="0" err="1"/>
              <a:t>is</a:t>
            </a:r>
            <a:r>
              <a:rPr lang="fr-FR" dirty="0"/>
              <a:t> a </a:t>
            </a:r>
            <a:r>
              <a:rPr lang="fr-FR" dirty="0" err="1"/>
              <a:t>paradigm</a:t>
            </a:r>
            <a:r>
              <a:rPr lang="fr-FR" dirty="0"/>
              <a:t> </a:t>
            </a:r>
            <a:r>
              <a:rPr lang="fr-FR" dirty="0" err="1"/>
              <a:t>defined</a:t>
            </a:r>
            <a:r>
              <a:rPr lang="fr-FR" dirty="0"/>
              <a:t> by the </a:t>
            </a:r>
            <a:r>
              <a:rPr lang="fr-FR" dirty="0" err="1"/>
              <a:t>fact</a:t>
            </a:r>
            <a:r>
              <a:rPr lang="fr-FR" dirty="0"/>
              <a:t> </a:t>
            </a:r>
            <a:r>
              <a:rPr lang="fr-FR" dirty="0" err="1"/>
              <a:t>that</a:t>
            </a:r>
            <a:r>
              <a:rPr lang="fr-FR" dirty="0"/>
              <a:t> all </a:t>
            </a:r>
            <a:r>
              <a:rPr lang="fr-FR" dirty="0" err="1"/>
              <a:t>representations</a:t>
            </a:r>
            <a:r>
              <a:rPr lang="fr-FR" dirty="0"/>
              <a:t> live in a </a:t>
            </a:r>
            <a:r>
              <a:rPr lang="fr-FR" dirty="0" err="1"/>
              <a:t>continous</a:t>
            </a:r>
            <a:r>
              <a:rPr lang="fr-FR" dirty="0"/>
              <a:t> latent </a:t>
            </a:r>
            <a:r>
              <a:rPr lang="fr-FR" dirty="0" err="1"/>
              <a:t>space</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Representation</a:t>
            </a:r>
            <a:r>
              <a:rPr lang="fr-FR" dirty="0"/>
              <a:t> Learning </a:t>
            </a:r>
            <a:r>
              <a:rPr lang="fr-FR" dirty="0" err="1"/>
              <a:t>focuses</a:t>
            </a:r>
            <a:r>
              <a:rPr lang="fr-FR" dirty="0"/>
              <a:t> on </a:t>
            </a:r>
            <a:r>
              <a:rPr lang="fr-FR" dirty="0" err="1"/>
              <a:t>learning</a:t>
            </a:r>
            <a:r>
              <a:rPr lang="fr-FR" dirty="0"/>
              <a:t> abstract,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the CORIA conference of 2018.</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recommendation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recommendation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recommendation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(or HAN for short)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 </a:t>
            </a:r>
          </a:p>
          <a:p>
            <a:r>
              <a:rPr lang="en-US" noProof="0" dirty="0"/>
              <a:t>Note that this polarity prediction task takes the form of a 5-class classification task, each corresponding to a level of enthusiasm contained in the analyzed text. </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most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FastText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a:t>
            </a:r>
            <a:r>
              <a:rPr lang="fr-FR" sz="1200" b="0" i="0" kern="1200" dirty="0">
                <a:solidFill>
                  <a:schemeClr val="tx1"/>
                </a:solidFill>
                <a:effectLst/>
                <a:latin typeface="+mn-lt"/>
                <a:ea typeface="+mn-ea"/>
                <a:cs typeface="+mn-cs"/>
              </a:rPr>
              <a:t> </a:t>
            </a:r>
            <a:r>
              <a:rPr lang="fr-FR" sz="1200" b="1" i="0" kern="1200" dirty="0" err="1">
                <a:solidFill>
                  <a:schemeClr val="tx1"/>
                </a:solidFill>
                <a:effectLst/>
                <a:latin typeface="+mn-lt"/>
                <a:ea typeface="+mn-ea"/>
                <a:cs typeface="+mn-cs"/>
              </a:rPr>
              <a:t>root</a:t>
            </a:r>
            <a:r>
              <a:rPr lang="fr-FR" sz="1200" b="1" i="0" kern="1200" dirty="0">
                <a:solidFill>
                  <a:schemeClr val="tx1"/>
                </a:solidFill>
                <a:effectLst/>
                <a:latin typeface="+mn-lt"/>
                <a:ea typeface="+mn-ea"/>
                <a:cs typeface="+mn-cs"/>
              </a:rPr>
              <a:t>-</a:t>
            </a:r>
            <a:r>
              <a:rPr lang="fr-FR" sz="1200" b="1" i="0" kern="1200" dirty="0" err="1">
                <a:solidFill>
                  <a:schemeClr val="tx1"/>
                </a:solidFill>
                <a:effectLst/>
                <a:latin typeface="+mn-lt"/>
                <a:ea typeface="+mn-ea"/>
                <a:cs typeface="+mn-cs"/>
              </a:rPr>
              <a:t>mean</a:t>
            </a:r>
            <a:r>
              <a:rPr lang="fr-FR" sz="1200" b="1" i="0" kern="1200" dirty="0">
                <a:solidFill>
                  <a:schemeClr val="tx1"/>
                </a:solidFill>
                <a:effectLst/>
                <a:latin typeface="+mn-lt"/>
                <a:ea typeface="+mn-ea"/>
                <a:cs typeface="+mn-cs"/>
              </a:rPr>
              <a:t>-square </a:t>
            </a:r>
            <a:r>
              <a:rPr lang="fr-FR" sz="1200" b="1" i="0" kern="1200" dirty="0" err="1">
                <a:solidFill>
                  <a:schemeClr val="tx1"/>
                </a:solidFill>
                <a:effectLst/>
                <a:latin typeface="+mn-lt"/>
                <a:ea typeface="+mn-ea"/>
                <a:cs typeface="+mn-cs"/>
              </a:rPr>
              <a:t>error</a:t>
            </a:r>
            <a:r>
              <a:rPr lang="en-US" dirty="0"/>
              <a:t>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endParaRPr lang="en-US" dirty="0"/>
          </a:p>
          <a:p>
            <a:r>
              <a:rPr lang="en-US" dirty="0"/>
              <a:t>The </a:t>
            </a:r>
            <a:r>
              <a:rPr lang="en-US" dirty="0" err="1"/>
              <a:t>TransNet</a:t>
            </a:r>
            <a:r>
              <a:rPr lang="en-US" dirty="0"/>
              <a:t> takes the opposite approach as it learns to predict the rating of user u on item I using only the textual reviews as input. It is worth noticing that the </a:t>
            </a:r>
            <a:r>
              <a:rPr lang="en-US" dirty="0" err="1"/>
              <a:t>TransNet</a:t>
            </a:r>
            <a:r>
              <a:rPr lang="en-US" dirty="0"/>
              <a:t> model achieves disappointing performances on our datasets, which can be explained by the fact that  since it relies only on textual reviews, it needs a lot of data in order to be competitive. It is however a relevant baseline to our experiments because it showed interesting results on larger datasets and constitutes an argument in favor of using textual reviews for recommendation.</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of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performances.</a:t>
            </a:r>
          </a:p>
          <a:p>
            <a:endParaRPr lang="en-US" i="0" noProof="0" dirty="0">
              <a:solidFill>
                <a:schemeClr val="tx2"/>
              </a:solidFill>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noProof="0" dirty="0"/>
              <a:t>We also conducted similar experiments at the sentence-level. </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noProof="0" dirty="0"/>
              <a:t>More precisely, we ran our trained model on a user-item pair and we presented on this slide several outputs of our model (on the right) and we compare them to the actual review and score of the current user on the </a:t>
            </a:r>
            <a:r>
              <a:rPr lang="fr-FR" sz="1200" kern="1200" dirty="0" err="1">
                <a:solidFill>
                  <a:schemeClr val="tx1"/>
                </a:solidFill>
                <a:effectLst/>
                <a:latin typeface="+mn-lt"/>
                <a:ea typeface="+mn-ea"/>
                <a:cs typeface="+mn-cs"/>
              </a:rPr>
              <a:t>target</a:t>
            </a:r>
            <a:r>
              <a:rPr lang="en-US" i="0" noProof="0" dirty="0"/>
              <a:t> item (on the left). Each review is broken down into individual sentences, each associated with their attention score in blue.</a:t>
            </a:r>
          </a:p>
          <a:p>
            <a:endParaRPr lang="en-US"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The </a:t>
            </a:r>
            <a:r>
              <a:rPr lang="fr-FR" sz="1200" kern="1200" dirty="0" err="1">
                <a:solidFill>
                  <a:schemeClr val="tx1"/>
                </a:solidFill>
                <a:effectLst/>
                <a:latin typeface="+mn-lt"/>
                <a:ea typeface="+mn-ea"/>
                <a:cs typeface="+mn-cs"/>
              </a:rPr>
              <a:t>different</a:t>
            </a:r>
            <a:r>
              <a:rPr lang="fr-FR" sz="1200" kern="1200" dirty="0">
                <a:solidFill>
                  <a:schemeClr val="tx1"/>
                </a:solidFill>
                <a:effectLst/>
                <a:latin typeface="+mn-lt"/>
                <a:ea typeface="+mn-ea"/>
                <a:cs typeface="+mn-cs"/>
              </a:rPr>
              <a:t> outputs of </a:t>
            </a:r>
            <a:r>
              <a:rPr lang="fr-FR" sz="1200" kern="1200" dirty="0" err="1">
                <a:solidFill>
                  <a:schemeClr val="tx1"/>
                </a:solidFill>
                <a:effectLst/>
                <a:latin typeface="+mn-lt"/>
                <a:ea typeface="+mn-ea"/>
                <a:cs typeface="+mn-cs"/>
              </a:rPr>
              <a:t>our</a:t>
            </a:r>
            <a:r>
              <a:rPr lang="fr-FR" sz="1200" kern="1200" dirty="0">
                <a:solidFill>
                  <a:schemeClr val="tx1"/>
                </a:solidFill>
                <a:effectLst/>
                <a:latin typeface="+mn-lt"/>
                <a:ea typeface="+mn-ea"/>
                <a:cs typeface="+mn-cs"/>
              </a:rPr>
              <a:t> system are the </a:t>
            </a:r>
            <a:r>
              <a:rPr lang="fr-FR" sz="1200" kern="1200" dirty="0" err="1">
                <a:solidFill>
                  <a:schemeClr val="tx1"/>
                </a:solidFill>
                <a:effectLst/>
                <a:latin typeface="+mn-lt"/>
                <a:ea typeface="+mn-ea"/>
                <a:cs typeface="+mn-cs"/>
              </a:rPr>
              <a:t>predicted</a:t>
            </a:r>
            <a:r>
              <a:rPr lang="fr-FR" sz="1200" kern="1200" dirty="0">
                <a:solidFill>
                  <a:schemeClr val="tx1"/>
                </a:solidFill>
                <a:effectLst/>
                <a:latin typeface="+mn-lt"/>
                <a:ea typeface="+mn-ea"/>
                <a:cs typeface="+mn-cs"/>
              </a:rPr>
              <a:t> rating, the sentences </a:t>
            </a:r>
            <a:r>
              <a:rPr lang="fr-FR" sz="1200" kern="1200" dirty="0" err="1">
                <a:solidFill>
                  <a:schemeClr val="tx1"/>
                </a:solidFill>
                <a:effectLst/>
                <a:latin typeface="+mn-lt"/>
                <a:ea typeface="+mn-ea"/>
                <a:cs typeface="+mn-cs"/>
              </a:rPr>
              <a:t>we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consider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useful</a:t>
            </a:r>
            <a:r>
              <a:rPr lang="fr-FR" sz="1200" kern="1200" dirty="0">
                <a:solidFill>
                  <a:schemeClr val="tx1"/>
                </a:solidFill>
                <a:effectLst/>
                <a:latin typeface="+mn-lt"/>
                <a:ea typeface="+mn-ea"/>
                <a:cs typeface="+mn-cs"/>
              </a:rPr>
              <a:t> for the </a:t>
            </a:r>
            <a:r>
              <a:rPr lang="fr-FR" sz="1200" kern="1200" dirty="0" err="1">
                <a:solidFill>
                  <a:schemeClr val="tx1"/>
                </a:solidFill>
                <a:effectLst/>
                <a:latin typeface="+mn-lt"/>
                <a:ea typeface="+mn-ea"/>
                <a:cs typeface="+mn-cs"/>
              </a:rPr>
              <a:t>current</a:t>
            </a:r>
            <a:r>
              <a:rPr lang="fr-FR" sz="1200" kern="1200" dirty="0">
                <a:solidFill>
                  <a:schemeClr val="tx1"/>
                </a:solidFill>
                <a:effectLst/>
                <a:latin typeface="+mn-lt"/>
                <a:ea typeface="+mn-ea"/>
                <a:cs typeface="+mn-cs"/>
              </a:rPr>
              <a:t> user –</a:t>
            </a:r>
            <a:r>
              <a:rPr lang="fr-FR" sz="1200" kern="1200" dirty="0" err="1">
                <a:solidFill>
                  <a:schemeClr val="tx1"/>
                </a:solidFill>
                <a:effectLst/>
                <a:latin typeface="+mn-lt"/>
                <a:ea typeface="+mn-ea"/>
                <a:cs typeface="+mn-cs"/>
              </a:rPr>
              <a:t>extracted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reviews</a:t>
            </a:r>
            <a:r>
              <a:rPr lang="fr-FR" sz="1200" kern="1200" dirty="0">
                <a:solidFill>
                  <a:schemeClr val="tx1"/>
                </a:solidFill>
                <a:effectLst/>
                <a:latin typeface="+mn-lt"/>
                <a:ea typeface="+mn-ea"/>
                <a:cs typeface="+mn-cs"/>
              </a:rPr>
              <a:t> on the </a:t>
            </a:r>
            <a:r>
              <a:rPr lang="fr-FR" sz="1200" kern="1200" dirty="0" err="1">
                <a:solidFill>
                  <a:schemeClr val="tx1"/>
                </a:solidFill>
                <a:effectLst/>
                <a:latin typeface="+mn-lt"/>
                <a:ea typeface="+mn-ea"/>
                <a:cs typeface="+mn-cs"/>
              </a:rPr>
              <a:t>target</a:t>
            </a:r>
            <a:r>
              <a:rPr lang="fr-FR" sz="1200" kern="1200" dirty="0">
                <a:solidFill>
                  <a:schemeClr val="tx1"/>
                </a:solidFill>
                <a:effectLst/>
                <a:latin typeface="+mn-lt"/>
                <a:ea typeface="+mn-ea"/>
                <a:cs typeface="+mn-cs"/>
              </a:rPr>
              <a:t> item–, and the keywords </a:t>
            </a:r>
            <a:r>
              <a:rPr lang="fr-FR" sz="1200" kern="1200" dirty="0" err="1">
                <a:solidFill>
                  <a:schemeClr val="tx1"/>
                </a:solidFill>
                <a:effectLst/>
                <a:latin typeface="+mn-lt"/>
                <a:ea typeface="+mn-ea"/>
                <a:cs typeface="+mn-cs"/>
              </a:rPr>
              <a:t>associated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with</a:t>
            </a:r>
            <a:r>
              <a:rPr lang="fr-FR" sz="1200" kern="1200" dirty="0">
                <a:solidFill>
                  <a:schemeClr val="tx1"/>
                </a:solidFill>
                <a:effectLst/>
                <a:latin typeface="+mn-lt"/>
                <a:ea typeface="+mn-ea"/>
                <a:cs typeface="+mn-cs"/>
              </a:rPr>
              <a:t> the </a:t>
            </a:r>
            <a:r>
              <a:rPr lang="fr-FR" sz="1200" kern="1200" dirty="0" err="1">
                <a:solidFill>
                  <a:schemeClr val="tx1"/>
                </a:solidFill>
                <a:effectLst/>
                <a:latin typeface="+mn-lt"/>
                <a:ea typeface="+mn-ea"/>
                <a:cs typeface="+mn-cs"/>
              </a:rPr>
              <a:t>target</a:t>
            </a:r>
            <a:r>
              <a:rPr lang="fr-FR" sz="1200" kern="1200" dirty="0">
                <a:solidFill>
                  <a:schemeClr val="tx1"/>
                </a:solidFill>
                <a:effectLst/>
                <a:latin typeface="+mn-lt"/>
                <a:ea typeface="+mn-ea"/>
                <a:cs typeface="+mn-cs"/>
              </a:rPr>
              <a:t>. All </a:t>
            </a:r>
            <a:r>
              <a:rPr lang="fr-FR" sz="1200" kern="1200" dirty="0" err="1">
                <a:solidFill>
                  <a:schemeClr val="tx1"/>
                </a:solidFill>
                <a:effectLst/>
                <a:latin typeface="+mn-lt"/>
                <a:ea typeface="+mn-ea"/>
                <a:cs typeface="+mn-cs"/>
              </a:rPr>
              <a:t>these</a:t>
            </a:r>
            <a:r>
              <a:rPr lang="fr-FR" sz="1200" kern="1200" dirty="0">
                <a:solidFill>
                  <a:schemeClr val="tx1"/>
                </a:solidFill>
                <a:effectLst/>
                <a:latin typeface="+mn-lt"/>
                <a:ea typeface="+mn-ea"/>
                <a:cs typeface="+mn-cs"/>
              </a:rPr>
              <a:t> outputs </a:t>
            </a:r>
            <a:r>
              <a:rPr lang="fr-FR" sz="1200" kern="1200" dirty="0" err="1">
                <a:solidFill>
                  <a:schemeClr val="tx1"/>
                </a:solidFill>
                <a:effectLst/>
                <a:latin typeface="+mn-lt"/>
                <a:ea typeface="+mn-ea"/>
                <a:cs typeface="+mn-cs"/>
              </a:rPr>
              <a:t>represent</a:t>
            </a:r>
            <a:r>
              <a:rPr lang="fr-FR" sz="1200" kern="1200" dirty="0">
                <a:solidFill>
                  <a:schemeClr val="tx1"/>
                </a:solidFill>
                <a:effectLst/>
                <a:latin typeface="+mn-lt"/>
                <a:ea typeface="+mn-ea"/>
                <a:cs typeface="+mn-cs"/>
              </a:rPr>
              <a:t> an </a:t>
            </a:r>
            <a:r>
              <a:rPr lang="fr-FR" sz="1200" kern="1200" dirty="0" err="1">
                <a:solidFill>
                  <a:schemeClr val="tx1"/>
                </a:solidFill>
                <a:effectLst/>
                <a:latin typeface="+mn-lt"/>
                <a:ea typeface="+mn-ea"/>
                <a:cs typeface="+mn-cs"/>
              </a:rPr>
              <a:t>automated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way</a:t>
            </a:r>
            <a:r>
              <a:rPr lang="fr-FR" sz="1200" kern="1200" dirty="0">
                <a:solidFill>
                  <a:schemeClr val="tx1"/>
                </a:solidFill>
                <a:effectLst/>
                <a:latin typeface="+mn-lt"/>
                <a:ea typeface="+mn-ea"/>
                <a:cs typeface="+mn-cs"/>
              </a:rPr>
              <a:t> to </a:t>
            </a:r>
            <a:r>
              <a:rPr lang="fr-FR" sz="1200" kern="1200" dirty="0" err="1">
                <a:solidFill>
                  <a:schemeClr val="tx1"/>
                </a:solidFill>
                <a:effectLst/>
                <a:latin typeface="+mn-lt"/>
                <a:ea typeface="+mn-ea"/>
                <a:cs typeface="+mn-cs"/>
              </a:rPr>
              <a:t>explain</a:t>
            </a:r>
            <a:r>
              <a:rPr lang="fr-FR" sz="1200" kern="1200" dirty="0">
                <a:solidFill>
                  <a:schemeClr val="tx1"/>
                </a:solidFill>
                <a:effectLst/>
                <a:latin typeface="+mn-lt"/>
                <a:ea typeface="+mn-ea"/>
                <a:cs typeface="+mn-cs"/>
              </a:rPr>
              <a:t> a suggestion made to the </a:t>
            </a:r>
            <a:r>
              <a:rPr lang="fr-FR" sz="1200" kern="1200" dirty="0" err="1">
                <a:solidFill>
                  <a:schemeClr val="tx1"/>
                </a:solidFill>
                <a:effectLst/>
                <a:latin typeface="+mn-lt"/>
                <a:ea typeface="+mn-ea"/>
                <a:cs typeface="+mn-cs"/>
              </a:rPr>
              <a:t>current</a:t>
            </a:r>
            <a:r>
              <a:rPr lang="fr-FR" sz="1200" kern="1200" dirty="0">
                <a:solidFill>
                  <a:schemeClr val="tx1"/>
                </a:solidFill>
                <a:effectLst/>
                <a:latin typeface="+mn-lt"/>
                <a:ea typeface="+mn-ea"/>
                <a:cs typeface="+mn-cs"/>
              </a:rPr>
              <a:t> user about a certain item.</a:t>
            </a:r>
            <a:endParaRPr lang="fr-FR" dirty="0"/>
          </a:p>
          <a:p>
            <a:endParaRPr lang="en-US" i="0" noProof="0" dirty="0"/>
          </a:p>
          <a:p>
            <a:r>
              <a:rPr lang="en-US" i="0" noProof="0" dirty="0"/>
              <a:t>Beside a correct rating prediction, we can see that HRAN also outputs highly commendable reviews written by other users as well a descriptive key words regarding this item (such as sophisticated, elevating </a:t>
            </a:r>
            <a:r>
              <a:rPr lang="en-US" i="0" noProof="0" dirty="0" err="1"/>
              <a:t>etc</a:t>
            </a:r>
            <a:r>
              <a:rPr lang="en-US" i="0" noProof="0" dirty="0"/>
              <a:t>).</a:t>
            </a:r>
          </a:p>
          <a:p>
            <a:endParaRPr lang="en-US" i="0" noProof="0" dirty="0"/>
          </a:p>
          <a:p>
            <a:r>
              <a:rPr lang="en-US" i="0" noProof="0" dirty="0"/>
              <a:t>You can also note that HRAN attributes the highest attention score the the reviews written by the current user, which of course makes sense.</a:t>
            </a:r>
          </a:p>
          <a:p>
            <a:endParaRPr lang="en-US" i="0" noProof="0" dirty="0"/>
          </a:p>
          <a:p>
            <a:endParaRPr lang="en-US" i="0" noProof="0" dirty="0"/>
          </a:p>
          <a:p>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123803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a:p>
            <a:r>
              <a:rPr lang="en-US" dirty="0"/>
              <a:t>The resulting framework, Resume, can however be applied to a lot of other text-oriented systems, like Twitter for instance.</a:t>
            </a:r>
          </a:p>
          <a:p>
            <a:endParaRPr lang="en-US" dirty="0"/>
          </a:p>
          <a:p>
            <a:r>
              <a:rPr lang="en-US" dirty="0"/>
              <a:t>This work was published at the ESANN conference of 2020.</a:t>
            </a:r>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a:t>
            </a:r>
          </a:p>
          <a:p>
            <a:r>
              <a:rPr lang="en-US" dirty="0"/>
              <a:t>Can we predict a person’s next career move? </a:t>
            </a:r>
          </a:p>
          <a:p>
            <a:r>
              <a:rPr lang="en-US" dirty="0"/>
              <a:t>Can we match candidates to job offers?</a:t>
            </a:r>
          </a:p>
          <a:p>
            <a:r>
              <a:rPr lang="en-US" dirty="0"/>
              <a:t>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endParaRPr lang="en-US" b="0" dirty="0"/>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not a trivial one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As a </a:t>
            </a:r>
            <a:r>
              <a:rPr lang="fr-FR" dirty="0" err="1"/>
              <a:t>reminder</a:t>
            </a:r>
            <a:r>
              <a:rPr lang="fr-FR" dirty="0"/>
              <a:t>, </a:t>
            </a:r>
            <a:r>
              <a:rPr lang="fr-FR" dirty="0" err="1"/>
              <a:t>we</a:t>
            </a:r>
            <a:r>
              <a:rPr lang="fr-FR" dirty="0"/>
              <a:t> </a:t>
            </a:r>
            <a:r>
              <a:rPr lang="fr-FR" dirty="0" err="1"/>
              <a:t>learn</a:t>
            </a:r>
            <a:r>
              <a:rPr lang="fr-FR" dirty="0"/>
              <a:t> how to </a:t>
            </a:r>
            <a:r>
              <a:rPr lang="fr-FR" dirty="0" err="1"/>
              <a:t>retrieved</a:t>
            </a:r>
            <a:r>
              <a:rPr lang="fr-FR" dirty="0"/>
              <a:t> the </a:t>
            </a:r>
            <a:r>
              <a:rPr lang="fr-FR" dirty="0" err="1"/>
              <a:t>skills</a:t>
            </a:r>
            <a:r>
              <a:rPr lang="fr-FR" dirty="0"/>
              <a:t>, the </a:t>
            </a:r>
            <a:r>
              <a:rPr lang="fr-FR" dirty="0" err="1"/>
              <a:t>industry</a:t>
            </a:r>
            <a:r>
              <a:rPr lang="fr-FR" dirty="0"/>
              <a:t>, and the last </a:t>
            </a:r>
            <a:r>
              <a:rPr lang="fr-FR" dirty="0" err="1"/>
              <a:t>professional</a:t>
            </a:r>
            <a:r>
              <a:rPr lang="fr-FR" dirty="0"/>
              <a:t> </a:t>
            </a:r>
            <a:r>
              <a:rPr lang="fr-FR" dirty="0" err="1"/>
              <a:t>experience</a:t>
            </a:r>
            <a:r>
              <a:rPr lang="fr-FR" dirty="0"/>
              <a:t> of a user profile </a:t>
            </a:r>
            <a:r>
              <a:rPr lang="fr-FR" dirty="0" err="1"/>
              <a:t>from</a:t>
            </a:r>
            <a:r>
              <a:rPr lang="fr-FR" dirty="0"/>
              <a:t> </a:t>
            </a:r>
            <a:r>
              <a:rPr lang="fr-FR" dirty="0" err="1"/>
              <a:t>their</a:t>
            </a:r>
            <a:r>
              <a:rPr lang="fr-FR" dirty="0"/>
              <a:t> </a:t>
            </a:r>
            <a:r>
              <a:rPr lang="fr-FR" dirty="0" err="1"/>
              <a:t>representation</a:t>
            </a:r>
            <a:r>
              <a:rPr lang="fr-FR" dirty="0"/>
              <a:t>.</a:t>
            </a:r>
          </a:p>
          <a:p>
            <a:pPr marL="0" indent="0">
              <a:buFont typeface="Arial" panose="020B0604020202020204" pitchFamily="34" charset="0"/>
              <a:buNone/>
            </a:pPr>
            <a:r>
              <a:rPr lang="en-US" b="0" dirty="0"/>
              <a:t>Of course, learning to predict a person’s last job is a practical proxy for predicting their next job.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Taking a closer look at our data highlights that this task is necessarily skewed by the fact that people’s resumes often reflect their career goals at time t. </a:t>
            </a:r>
          </a:p>
          <a:p>
            <a:pPr marL="0" indent="0">
              <a:buFont typeface="Arial" panose="020B0604020202020204" pitchFamily="34" charset="0"/>
              <a:buNone/>
            </a:pPr>
            <a:r>
              <a:rPr lang="en-US" b="0" dirty="0"/>
              <a:t>That is to say that their LinkedIn pages are filled with period-specific buzzwords, be it in their skills or job descriptions, and angled at the kind of position they aim for. </a:t>
            </a:r>
          </a:p>
          <a:p>
            <a:r>
              <a:rPr lang="en-US" b="0" dirty="0"/>
              <a:t>These observations do no however stand in the way of the tasks we address in this work, and it is still reasonable to consider them good proxies for the user profile’s evaluation.</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If we get back to the framework overview, we can see that it is separated in two: the representation building part, and the representation evaluation part.</a:t>
            </a:r>
          </a:p>
          <a:p>
            <a:endParaRPr lang="en-US" noProof="0" dirty="0"/>
          </a:p>
          <a:p>
            <a:r>
              <a:rPr lang="en-US" noProof="0" dirty="0"/>
              <a:t>In the representation building part, the professional experiences are fed into a word embedding model, and then aggregated into </a:t>
            </a:r>
            <a:r>
              <a:rPr lang="en-US" noProof="0" dirty="0" err="1"/>
              <a:t>z_u</a:t>
            </a:r>
            <a:r>
              <a:rPr lang="en-US" noProof="0" dirty="0"/>
              <a:t>, the user’s representation.</a:t>
            </a:r>
          </a:p>
          <a:p>
            <a:r>
              <a:rPr lang="en-US" noProof="0" dirty="0"/>
              <a:t>The first 2 are FastText models. FastText Pre-trained (or </a:t>
            </a:r>
            <a:r>
              <a:rPr lang="en-US" noProof="0" dirty="0" err="1"/>
              <a:t>FastText_PT</a:t>
            </a:r>
            <a:r>
              <a:rPr lang="en-US" noProof="0" dirty="0"/>
              <a:t> for short) denotes a model that was pre-trained on large standard datasets in French.</a:t>
            </a:r>
          </a:p>
          <a:p>
            <a:r>
              <a:rPr lang="en-US" noProof="0" dirty="0"/>
              <a:t>The second one, FastText CV-oriented (or </a:t>
            </a:r>
            <a:r>
              <a:rPr lang="en-US" noProof="0" dirty="0" err="1"/>
              <a:t>FastText_CV</a:t>
            </a:r>
            <a:r>
              <a:rPr lang="en-US" noProof="0" dirty="0"/>
              <a:t>) was trained on our own data.</a:t>
            </a:r>
          </a:p>
          <a:p>
            <a:r>
              <a:rPr lang="en-US" noProof="0" dirty="0"/>
              <a:t>Finally, we use an ELMo model that was pre-trained on French corpora.</a:t>
            </a:r>
          </a:p>
          <a:p>
            <a:endParaRPr lang="en-US" noProof="0" dirty="0"/>
          </a:p>
          <a:p>
            <a:r>
              <a:rPr lang="en-US" noProof="0" dirty="0"/>
              <a:t>Regarding the job representations’ final aggregation, we tried several, including max pooling, sum pooling and average pooling as well as some more complex forms of learnt aggregations. Average is the one that got us the best results.</a:t>
            </a:r>
          </a:p>
          <a:p>
            <a:pPr marL="171450" indent="-171450">
              <a:buFontTx/>
              <a:buChar char="-"/>
            </a:pPr>
            <a:endParaRPr lang="en-US" noProof="0" dirty="0"/>
          </a:p>
          <a:p>
            <a:pPr marL="0" indent="0">
              <a:buFontTx/>
              <a:buNone/>
            </a:pPr>
            <a:r>
              <a:rPr lang="en-US" noProof="0" dirty="0"/>
              <a:t>If we take a look at the evaluation part, we can see that it is composed of three models: the skill predictor, the industry classifier and the next job decoder.</a:t>
            </a:r>
          </a:p>
          <a:p>
            <a:pPr marL="0" indent="0">
              <a:buFontTx/>
              <a:buNone/>
            </a:pPr>
            <a:r>
              <a:rPr lang="en-US" noProof="0" dirty="0"/>
              <a:t>The two first models are 2-Layers MLP trained to </a:t>
            </a:r>
            <a:r>
              <a:rPr lang="en-US" noProof="0" dirty="0" err="1"/>
              <a:t>retrive</a:t>
            </a:r>
            <a:r>
              <a:rPr lang="en-US" noProof="0" dirty="0"/>
              <a:t> the skills and the industrial domain from </a:t>
            </a:r>
            <a:r>
              <a:rPr lang="en-US" noProof="0" dirty="0" err="1"/>
              <a:t>z_u</a:t>
            </a:r>
            <a:r>
              <a:rPr lang="en-US" noProof="0" dirty="0"/>
              <a:t>, respectively. The Next Job decoder is a recurrent model which </a:t>
            </a:r>
            <a:r>
              <a:rPr lang="en-US" noProof="0" dirty="0" err="1"/>
              <a:t>arrchitexture</a:t>
            </a:r>
            <a:r>
              <a:rPr lang="en-US" noProof="0" dirty="0"/>
              <a:t> is going to be detailed later on.</a:t>
            </a:r>
          </a:p>
          <a:p>
            <a:pPr marL="0" indent="0">
              <a:buFontTx/>
              <a:buNone/>
            </a:pPr>
            <a:r>
              <a:rPr lang="en-US" noProof="0" dirty="0"/>
              <a:t> </a:t>
            </a:r>
          </a:p>
          <a:p>
            <a:pPr marL="0" indent="0">
              <a:buFontTx/>
              <a:buNone/>
            </a:pPr>
            <a:r>
              <a:rPr lang="en-US" noProof="0" dirty="0"/>
              <a:t>Let us now get into the details of the embedding models we used.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The FastText model Builds on the work of word2Vec, and addresses its main limitation: the handling of OOV words.</a:t>
            </a:r>
          </a:p>
          <a:p>
            <a:pPr marL="0" indent="0">
              <a:buFont typeface="Arial" panose="020B0604020202020204" pitchFamily="34" charset="0"/>
              <a:buNone/>
            </a:pPr>
            <a:r>
              <a:rPr lang="en-US" dirty="0"/>
              <a:t>FastText does so by using </a:t>
            </a:r>
            <a:r>
              <a:rPr lang="en-US" dirty="0" err="1"/>
              <a:t>subwords</a:t>
            </a:r>
            <a:r>
              <a:rPr lang="en-US" dirty="0"/>
              <a:t> embedding, and then computing the embedding of a word as the average of its </a:t>
            </a:r>
            <a:r>
              <a:rPr lang="en-US" dirty="0" err="1"/>
              <a:t>subwords</a:t>
            </a:r>
            <a:r>
              <a:rPr lang="en-US" dirty="0"/>
              <a:t> embeddings.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 </a:t>
            </a:r>
            <a:r>
              <a:rPr lang="en-US" dirty="0" err="1"/>
              <a:t>exemple</a:t>
            </a:r>
            <a:r>
              <a:rPr lang="en-US" dirty="0"/>
              <a:t> of this process is illustrated on the right hand side of the slide: it shows the similarity between n-grams of an OOV word, </a:t>
            </a:r>
            <a:r>
              <a:rPr lang="en-US" b="1" dirty="0"/>
              <a:t>piquancy</a:t>
            </a:r>
            <a:r>
              <a:rPr lang="en-US" dirty="0"/>
              <a:t>, and the </a:t>
            </a:r>
            <a:r>
              <a:rPr lang="en-US" dirty="0" err="1"/>
              <a:t>ngrams</a:t>
            </a:r>
            <a:r>
              <a:rPr lang="en-US" dirty="0"/>
              <a:t> of a word seen at training time, </a:t>
            </a:r>
            <a:r>
              <a:rPr lang="en-US" b="1" dirty="0"/>
              <a:t>spiciness</a:t>
            </a:r>
            <a:r>
              <a:rPr lang="en-US" dirty="0"/>
              <a:t>. The red color indicates a high cosine similarity, which is used in the paper to evaluate the relevance of the learned sub-word embeddings of OOV words w.r.t. those of words seen in the training set. We can see that the embedding of the  n-gram “</a:t>
            </a:r>
            <a:r>
              <a:rPr lang="en-US" dirty="0" err="1"/>
              <a:t>piquan</a:t>
            </a:r>
            <a:r>
              <a:rPr lang="en-US" dirty="0"/>
              <a:t>” is very similar to the of the </a:t>
            </a:r>
            <a:r>
              <a:rPr lang="en-US" dirty="0" err="1"/>
              <a:t>ngram</a:t>
            </a:r>
            <a:r>
              <a:rPr lang="en-US" dirty="0"/>
              <a:t> “</a:t>
            </a:r>
            <a:r>
              <a:rPr lang="en-US" dirty="0" err="1"/>
              <a:t>spicin</a:t>
            </a:r>
            <a:r>
              <a:rPr lang="en-US" dirty="0"/>
              <a:t>”, which is a good hint regarding the OOV’s final embedding.</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 is worth noting that FastText embedding models is very Fast To train as it is not </a:t>
            </a:r>
            <a:r>
              <a:rPr lang="en-US" dirty="0" err="1"/>
              <a:t>reccurent</a:t>
            </a:r>
            <a:r>
              <a:rPr lang="en-US" dirty="0"/>
              <a:t>.</a:t>
            </a:r>
          </a:p>
          <a:p>
            <a:pPr marL="171450" indent="-171450">
              <a:buFont typeface="Arial" panose="020B0604020202020204" pitchFamily="34" charset="0"/>
              <a:buChar char="•"/>
            </a:pP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ELMo on the other hand, presents contextualized embeddings that rely on a pre-trained bidirectional Language Model, or </a:t>
            </a:r>
            <a:r>
              <a:rPr lang="en-US" dirty="0" err="1"/>
              <a:t>BiLM</a:t>
            </a:r>
            <a:r>
              <a:rPr lang="en-US" dirty="0"/>
              <a:t>. </a:t>
            </a:r>
          </a:p>
          <a:p>
            <a:pPr marL="0" indent="0">
              <a:buFont typeface="Arial" panose="020B0604020202020204" pitchFamily="34" charset="0"/>
              <a:buNone/>
            </a:pPr>
            <a:r>
              <a:rPr lang="en-US" dirty="0"/>
              <a:t>Both the forward and the backward components of this </a:t>
            </a:r>
            <a:r>
              <a:rPr lang="en-US" dirty="0" err="1"/>
              <a:t>BiLM</a:t>
            </a:r>
            <a:r>
              <a:rPr lang="en-US" dirty="0"/>
              <a:t> have L=2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Once the </a:t>
            </a:r>
            <a:r>
              <a:rPr lang="en-US" dirty="0" err="1"/>
              <a:t>BiLM</a:t>
            </a:r>
            <a:r>
              <a:rPr lang="en-US" dirty="0"/>
              <a:t> is trained, each token w is fed to the the </a:t>
            </a:r>
            <a:r>
              <a:rPr lang="en-US" dirty="0" err="1"/>
              <a:t>BiLM</a:t>
            </a:r>
            <a:r>
              <a:rPr lang="en-US" dirty="0"/>
              <a:t> and associated with a set of L+1 representations, which is aggregated into a single, final representation </a:t>
            </a:r>
            <a:r>
              <a:rPr lang="en-US" dirty="0" err="1"/>
              <a:t>z_w^ELMo</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final representation is a weighted sum of the previous L+1 representations, and the ponderations </a:t>
            </a:r>
            <a:r>
              <a:rPr lang="en-US" dirty="0" err="1"/>
              <a:t>s_i^task</a:t>
            </a:r>
            <a:r>
              <a:rPr lang="en-US" dirty="0"/>
              <a:t> are learned during a fine-tuning process on the downstream task.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Peters et al. motivate the number of 2 layers for the </a:t>
            </a:r>
            <a:r>
              <a:rPr lang="en-US" dirty="0" err="1"/>
              <a:t>biLM</a:t>
            </a:r>
            <a:r>
              <a:rPr lang="en-US" dirty="0"/>
              <a:t> components by the fact that the first layers captures low-level information such as syntax for POS tagging while the second layers extracts </a:t>
            </a:r>
            <a:r>
              <a:rPr lang="fr-FR" dirty="0" err="1"/>
              <a:t>context-dependent</a:t>
            </a:r>
            <a:r>
              <a:rPr lang="fr-FR" dirty="0"/>
              <a:t> aspects of </a:t>
            </a:r>
            <a:r>
              <a:rPr lang="fr-FR" dirty="0" err="1"/>
              <a:t>word</a:t>
            </a:r>
            <a:r>
              <a:rPr lang="fr-FR" dirty="0"/>
              <a:t> </a:t>
            </a:r>
            <a:r>
              <a:rPr lang="fr-FR" dirty="0" err="1"/>
              <a:t>meaning</a:t>
            </a:r>
            <a:r>
              <a:rPr lang="fr-FR" dirty="0"/>
              <a:t>, </a:t>
            </a:r>
            <a:r>
              <a:rPr lang="fr-FR" dirty="0" err="1"/>
              <a:t>thus</a:t>
            </a:r>
            <a:r>
              <a:rPr lang="fr-FR" dirty="0"/>
              <a:t> </a:t>
            </a:r>
            <a:r>
              <a:rPr lang="fr-FR" dirty="0" err="1"/>
              <a:t>performing</a:t>
            </a:r>
            <a:r>
              <a:rPr lang="fr-FR" dirty="0"/>
              <a:t> </a:t>
            </a:r>
            <a:r>
              <a:rPr lang="fr-FR" dirty="0" err="1"/>
              <a:t>word-disambiguation</a:t>
            </a:r>
            <a:r>
              <a:rPr lang="fr-FR" dirty="0"/>
              <a:t>.</a:t>
            </a:r>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Now that we explained what word embeddings we used, let’s take a closer look at our next job generation task.</a:t>
            </a:r>
          </a:p>
          <a:p>
            <a:endParaRPr lang="en-US" noProof="0" dirty="0"/>
          </a:p>
          <a:p>
            <a:r>
              <a:rPr lang="en-US" noProof="0" dirty="0"/>
              <a:t>Our approach to text generation is close to the task of abstractive summarization, as we aim at first understanding a person’s career in a professional representation and then, at generating this person’s last job. </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Text generation is known to be a computationally expensive task, as well as a hard one to evaluate, as we will detail later on. </a:t>
            </a:r>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402506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which</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Note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 new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each</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embedding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compare.</a:t>
            </a:r>
            <a:endParaRPr lang="fr-FR" dirty="0"/>
          </a:p>
          <a:p>
            <a:endParaRPr lang="fr-FR" dirty="0"/>
          </a:p>
          <a:p>
            <a:r>
              <a:rPr lang="fr-FR" dirty="0"/>
              <a:t>The </a:t>
            </a:r>
            <a:r>
              <a:rPr lang="fr-FR" dirty="0" err="1"/>
              <a:t>decoder</a:t>
            </a:r>
            <a:r>
              <a:rPr lang="fr-FR" dirty="0"/>
              <a:t> </a:t>
            </a:r>
            <a:r>
              <a:rPr lang="fr-FR" dirty="0" err="1"/>
              <a:t>takes</a:t>
            </a:r>
            <a:r>
              <a:rPr lang="fr-FR" dirty="0"/>
              <a:t> the </a:t>
            </a:r>
            <a:r>
              <a:rPr lang="fr-FR" dirty="0" err="1"/>
              <a:t>form</a:t>
            </a:r>
            <a:r>
              <a:rPr lang="fr-FR" dirty="0"/>
              <a:t> a LSTM </a:t>
            </a:r>
            <a:r>
              <a:rPr lang="fr-FR" dirty="0" err="1"/>
              <a:t>cell</a:t>
            </a:r>
            <a:r>
              <a:rPr lang="fr-FR" dirty="0"/>
              <a:t> and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FastText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Before</a:t>
            </a:r>
            <a:r>
              <a:rPr lang="fr-FR" dirty="0"/>
              <a:t> </a:t>
            </a:r>
            <a:r>
              <a:rPr lang="fr-FR" dirty="0" err="1"/>
              <a:t>going</a:t>
            </a:r>
            <a:r>
              <a:rPr lang="fr-FR" dirty="0"/>
              <a:t> over </a:t>
            </a:r>
            <a:r>
              <a:rPr lang="fr-FR" dirty="0" err="1"/>
              <a:t>our</a:t>
            </a:r>
            <a:r>
              <a:rPr lang="fr-FR" dirty="0"/>
              <a:t> </a:t>
            </a:r>
            <a:r>
              <a:rPr lang="fr-FR" dirty="0" err="1"/>
              <a:t>text</a:t>
            </a:r>
            <a:r>
              <a:rPr lang="fr-FR" dirty="0"/>
              <a:t> </a:t>
            </a:r>
            <a:r>
              <a:rPr lang="fr-FR" dirty="0" err="1"/>
              <a:t>generation</a:t>
            </a:r>
            <a:r>
              <a:rPr lang="fr-FR" dirty="0"/>
              <a:t> </a:t>
            </a:r>
            <a:r>
              <a:rPr lang="fr-FR" dirty="0" err="1"/>
              <a:t>results</a:t>
            </a:r>
            <a:r>
              <a:rPr lang="fr-FR" dirty="0"/>
              <a:t>, </a:t>
            </a:r>
            <a:r>
              <a:rPr lang="fr-FR" dirty="0" err="1"/>
              <a:t>let’s</a:t>
            </a:r>
            <a:r>
              <a:rPr lang="fr-FR" dirty="0"/>
              <a:t> </a:t>
            </a:r>
            <a:r>
              <a:rPr lang="fr-FR" dirty="0" err="1"/>
              <a:t>take</a:t>
            </a:r>
            <a:r>
              <a:rPr lang="fr-FR" dirty="0"/>
              <a:t> a look at the BLEU score, the </a:t>
            </a:r>
            <a:r>
              <a:rPr lang="fr-FR" dirty="0" err="1"/>
              <a:t>traditionnal</a:t>
            </a:r>
            <a:r>
              <a:rPr lang="fr-FR" dirty="0"/>
              <a:t> </a:t>
            </a:r>
            <a:r>
              <a:rPr lang="fr-FR" dirty="0" err="1"/>
              <a:t>metric</a:t>
            </a:r>
            <a:r>
              <a:rPr lang="fr-FR" dirty="0"/>
              <a:t> to </a:t>
            </a:r>
            <a:r>
              <a:rPr lang="fr-FR" dirty="0" err="1"/>
              <a:t>evaluate</a:t>
            </a:r>
            <a:r>
              <a:rPr lang="fr-FR" dirty="0"/>
              <a:t> </a:t>
            </a:r>
            <a:r>
              <a:rPr lang="fr-FR" dirty="0" err="1"/>
              <a:t>generated</a:t>
            </a:r>
            <a:r>
              <a:rPr lang="fr-FR" dirty="0"/>
              <a:t> </a:t>
            </a:r>
            <a:r>
              <a:rPr lang="fr-FR" dirty="0" err="1"/>
              <a:t>text</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kern="1200" dirty="0">
                <a:solidFill>
                  <a:schemeClr val="tx1"/>
                </a:solidFill>
                <a:effectLst/>
                <a:latin typeface="+mn-lt"/>
                <a:ea typeface="+mn-ea"/>
                <a:cs typeface="+mn-cs"/>
              </a:rPr>
              <a:t>The BLEU score,  </a:t>
            </a:r>
            <a:r>
              <a:rPr lang="fr-FR" sz="1200" b="0" kern="1200" dirty="0" err="1">
                <a:solidFill>
                  <a:schemeClr val="tx1"/>
                </a:solidFill>
                <a:effectLst/>
                <a:latin typeface="+mn-lt"/>
                <a:ea typeface="+mn-ea"/>
                <a:cs typeface="+mn-cs"/>
              </a:rPr>
              <a:t>introduced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Papineni</a:t>
            </a:r>
            <a:r>
              <a:rPr lang="fr-FR" sz="1200" b="0" kern="1200" dirty="0">
                <a:solidFill>
                  <a:schemeClr val="tx1"/>
                </a:solidFill>
                <a:effectLst/>
                <a:latin typeface="+mn-lt"/>
                <a:ea typeface="+mn-ea"/>
                <a:cs typeface="+mn-cs"/>
              </a:rPr>
              <a:t> et al., </a:t>
            </a:r>
            <a:r>
              <a:rPr lang="fr-FR" sz="1200" b="0" kern="1200" dirty="0" err="1">
                <a:solidFill>
                  <a:schemeClr val="tx1"/>
                </a:solidFill>
                <a:effectLst/>
                <a:latin typeface="+mn-lt"/>
                <a:ea typeface="+mn-ea"/>
                <a:cs typeface="+mn-cs"/>
              </a:rPr>
              <a:t>evaluates</a:t>
            </a:r>
            <a:r>
              <a:rPr lang="fr-FR" sz="1200" b="0" kern="1200" dirty="0">
                <a:solidFill>
                  <a:schemeClr val="tx1"/>
                </a:solidFill>
                <a:effectLst/>
                <a:latin typeface="+mn-lt"/>
                <a:ea typeface="+mn-ea"/>
                <a:cs typeface="+mn-cs"/>
              </a:rPr>
              <a:t> how </a:t>
            </a:r>
            <a:r>
              <a:rPr lang="fr-FR" sz="1200" b="0" kern="1200" dirty="0" err="1">
                <a:solidFill>
                  <a:schemeClr val="tx1"/>
                </a:solidFill>
                <a:effectLst/>
                <a:latin typeface="+mn-lt"/>
                <a:ea typeface="+mn-ea"/>
                <a:cs typeface="+mn-cs"/>
              </a:rPr>
              <a:t>many</a:t>
            </a:r>
            <a:r>
              <a:rPr lang="fr-FR" sz="1200" b="0" kern="1200" dirty="0">
                <a:solidFill>
                  <a:schemeClr val="tx1"/>
                </a:solidFill>
                <a:effectLst/>
                <a:latin typeface="+mn-lt"/>
                <a:ea typeface="+mn-ea"/>
                <a:cs typeface="+mn-cs"/>
              </a:rPr>
              <a:t> of the n-grams in the candidate sentence </a:t>
            </a:r>
            <a:r>
              <a:rPr lang="fr-FR" sz="1200" b="0" kern="1200" dirty="0" err="1">
                <a:solidFill>
                  <a:schemeClr val="tx1"/>
                </a:solidFill>
                <a:effectLst/>
                <a:latin typeface="+mn-lt"/>
                <a:ea typeface="+mn-ea"/>
                <a:cs typeface="+mn-cs"/>
              </a:rPr>
              <a:t>appeared</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human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reference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respect to the </a:t>
            </a:r>
            <a:r>
              <a:rPr lang="fr-FR" sz="1200" b="0" kern="1200" dirty="0" err="1">
                <a:solidFill>
                  <a:schemeClr val="tx1"/>
                </a:solidFill>
                <a:effectLst/>
                <a:latin typeface="+mn-lt"/>
                <a:ea typeface="+mn-ea"/>
                <a:cs typeface="+mn-cs"/>
              </a:rPr>
              <a:t>candidate's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length</a:t>
            </a:r>
            <a:r>
              <a:rPr lang="fr-FR" sz="1200" b="0" kern="1200" dirty="0">
                <a:solidFill>
                  <a:schemeClr val="tx1"/>
                </a:solidFill>
                <a:effectLst/>
                <a:latin typeface="+mn-lt"/>
                <a:ea typeface="+mn-ea"/>
                <a:cs typeface="+mn-cs"/>
              </a:rPr>
              <a:t>.</a:t>
            </a:r>
          </a:p>
          <a:p>
            <a:endParaRPr lang="fr-FR" sz="1200" b="0" kern="1200" dirty="0">
              <a:solidFill>
                <a:schemeClr val="tx1"/>
              </a:solidFill>
              <a:effectLst/>
              <a:latin typeface="+mn-lt"/>
              <a:ea typeface="+mn-ea"/>
              <a:cs typeface="+mn-cs"/>
            </a:endParaRPr>
          </a:p>
          <a:p>
            <a:r>
              <a:rPr lang="fr-FR" sz="1200" b="0" kern="1200" dirty="0">
                <a:solidFill>
                  <a:schemeClr val="tx1"/>
                </a:solidFill>
                <a:effectLst/>
                <a:latin typeface="+mn-lt"/>
                <a:ea typeface="+mn-ea"/>
                <a:cs typeface="+mn-cs"/>
              </a:rPr>
              <a:t>The BLEU score </a:t>
            </a:r>
            <a:r>
              <a:rPr lang="fr-FR" sz="1200" b="0" kern="1200" dirty="0" err="1">
                <a:solidFill>
                  <a:schemeClr val="tx1"/>
                </a:solidFill>
                <a:effectLst/>
                <a:latin typeface="+mn-lt"/>
                <a:ea typeface="+mn-ea"/>
                <a:cs typeface="+mn-cs"/>
              </a:rPr>
              <a:t>can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divided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into</a:t>
            </a:r>
            <a:r>
              <a:rPr lang="fr-FR" sz="1200" b="0" kern="1200" dirty="0">
                <a:solidFill>
                  <a:schemeClr val="tx1"/>
                </a:solidFill>
                <a:effectLst/>
                <a:latin typeface="+mn-lt"/>
                <a:ea typeface="+mn-ea"/>
                <a:cs typeface="+mn-cs"/>
              </a:rPr>
              <a:t> BLEU-1 </a:t>
            </a:r>
            <a:r>
              <a:rPr lang="fr-FR" sz="1200" b="0" kern="1200" dirty="0" err="1">
                <a:solidFill>
                  <a:schemeClr val="tx1"/>
                </a:solidFill>
                <a:effectLst/>
                <a:latin typeface="+mn-lt"/>
                <a:ea typeface="+mn-ea"/>
                <a:cs typeface="+mn-cs"/>
              </a:rPr>
              <a:t>through</a:t>
            </a:r>
            <a:r>
              <a:rPr lang="fr-FR" sz="1200" b="0" kern="1200" dirty="0">
                <a:solidFill>
                  <a:schemeClr val="tx1"/>
                </a:solidFill>
                <a:effectLst/>
                <a:latin typeface="+mn-lt"/>
                <a:ea typeface="+mn-ea"/>
                <a:cs typeface="+mn-cs"/>
              </a:rPr>
              <a:t> BLEU-4, </a:t>
            </a:r>
            <a:r>
              <a:rPr lang="fr-FR" sz="1200" b="0" kern="1200" dirty="0" err="1">
                <a:solidFill>
                  <a:schemeClr val="tx1"/>
                </a:solidFill>
                <a:effectLst/>
                <a:latin typeface="+mn-lt"/>
                <a:ea typeface="+mn-ea"/>
                <a:cs typeface="+mn-cs"/>
              </a:rPr>
              <a:t>each</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number</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unigrams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through</a:t>
            </a:r>
            <a:r>
              <a:rPr lang="fr-FR" sz="1200" b="0" kern="1200" dirty="0">
                <a:solidFill>
                  <a:schemeClr val="tx1"/>
                </a:solidFill>
                <a:effectLst/>
                <a:latin typeface="+mn-lt"/>
                <a:ea typeface="+mn-ea"/>
                <a:cs typeface="+mn-cs"/>
              </a:rPr>
              <a:t> four-grams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the candidate has in </a:t>
            </a:r>
            <a:r>
              <a:rPr lang="fr-FR" sz="1200" b="0" kern="1200" dirty="0" err="1">
                <a:solidFill>
                  <a:schemeClr val="tx1"/>
                </a:solidFill>
                <a:effectLst/>
                <a:latin typeface="+mn-lt"/>
                <a:ea typeface="+mn-ea"/>
                <a:cs typeface="+mn-cs"/>
              </a:rPr>
              <a:t>common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reference</a:t>
            </a:r>
            <a:r>
              <a:rPr lang="fr-FR" sz="1200" b="0" kern="1200" dirty="0">
                <a:solidFill>
                  <a:schemeClr val="tx1"/>
                </a:solidFill>
                <a:effectLst/>
                <a:latin typeface="+mn-lt"/>
                <a:ea typeface="+mn-ea"/>
                <a:cs typeface="+mn-cs"/>
              </a:rPr>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An </a:t>
            </a:r>
            <a:r>
              <a:rPr lang="fr-FR" sz="1200" b="0" kern="1200" dirty="0" err="1">
                <a:solidFill>
                  <a:schemeClr val="tx1"/>
                </a:solidFill>
                <a:effectLst/>
                <a:latin typeface="+mn-lt"/>
                <a:ea typeface="+mn-ea"/>
                <a:cs typeface="+mn-cs"/>
              </a:rPr>
              <a:t>example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presented</a:t>
            </a:r>
            <a:r>
              <a:rPr lang="fr-FR" sz="1200" b="0" kern="1200" dirty="0">
                <a:solidFill>
                  <a:schemeClr val="tx1"/>
                </a:solidFill>
                <a:effectLst/>
                <a:latin typeface="+mn-lt"/>
                <a:ea typeface="+mn-ea"/>
                <a:cs typeface="+mn-cs"/>
              </a:rPr>
              <a:t> on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slide.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When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comparing</a:t>
            </a:r>
            <a:r>
              <a:rPr lang="fr-FR" sz="1200" b="0" kern="1200" dirty="0">
                <a:solidFill>
                  <a:schemeClr val="tx1"/>
                </a:solidFill>
                <a:effectLst/>
                <a:latin typeface="+mn-lt"/>
                <a:ea typeface="+mn-ea"/>
                <a:cs typeface="+mn-cs"/>
              </a:rPr>
              <a:t> the first candidate sentence to the </a:t>
            </a:r>
            <a:r>
              <a:rPr lang="fr-FR" sz="1200" b="0" kern="1200" dirty="0" err="1">
                <a:solidFill>
                  <a:schemeClr val="tx1"/>
                </a:solidFill>
                <a:effectLst/>
                <a:latin typeface="+mn-lt"/>
                <a:ea typeface="+mn-ea"/>
                <a:cs typeface="+mn-cs"/>
              </a:rPr>
              <a:t>reference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perfect</a:t>
            </a:r>
            <a:r>
              <a:rPr lang="fr-FR" sz="1200" b="0" kern="1200" dirty="0">
                <a:solidFill>
                  <a:schemeClr val="tx1"/>
                </a:solidFill>
                <a:effectLst/>
                <a:latin typeface="+mn-lt"/>
                <a:ea typeface="+mn-ea"/>
                <a:cs typeface="+mn-cs"/>
              </a:rPr>
              <a:t> BLEU score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both</a:t>
            </a:r>
            <a:r>
              <a:rPr lang="fr-FR" sz="1200" b="0" kern="1200" dirty="0">
                <a:solidFill>
                  <a:schemeClr val="tx1"/>
                </a:solidFill>
                <a:effectLst/>
                <a:latin typeface="+mn-lt"/>
                <a:ea typeface="+mn-ea"/>
                <a:cs typeface="+mn-cs"/>
              </a:rPr>
              <a:t> sentences are </a:t>
            </a:r>
            <a:r>
              <a:rPr lang="fr-FR" sz="1200" b="0" kern="1200" dirty="0" err="1">
                <a:solidFill>
                  <a:schemeClr val="tx1"/>
                </a:solidFill>
                <a:effectLst/>
                <a:latin typeface="+mn-lt"/>
                <a:ea typeface="+mn-ea"/>
                <a:cs typeface="+mn-cs"/>
              </a:rPr>
              <a:t>identical</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However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when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compare the scores of candidates 2 and 3, a major </a:t>
            </a:r>
            <a:r>
              <a:rPr lang="fr-FR" sz="1200" b="0" kern="1200" dirty="0" err="1">
                <a:solidFill>
                  <a:schemeClr val="tx1"/>
                </a:solidFill>
                <a:effectLst/>
                <a:latin typeface="+mn-lt"/>
                <a:ea typeface="+mn-ea"/>
                <a:cs typeface="+mn-cs"/>
              </a:rPr>
              <a:t>flaw</a:t>
            </a:r>
            <a:r>
              <a:rPr lang="fr-FR" sz="1200" b="0" kern="1200" dirty="0">
                <a:solidFill>
                  <a:schemeClr val="tx1"/>
                </a:solidFill>
                <a:effectLst/>
                <a:latin typeface="+mn-lt"/>
                <a:ea typeface="+mn-ea"/>
                <a:cs typeface="+mn-cs"/>
              </a:rPr>
              <a:t> of the BLEU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 stands out: </a:t>
            </a:r>
            <a:r>
              <a:rPr lang="fr-FR" sz="1200" b="0" kern="1200" dirty="0" err="1">
                <a:solidFill>
                  <a:schemeClr val="tx1"/>
                </a:solidFill>
                <a:effectLst/>
                <a:latin typeface="+mn-lt"/>
                <a:ea typeface="+mn-ea"/>
                <a:cs typeface="+mn-cs"/>
              </a:rPr>
              <a:t>although</a:t>
            </a:r>
            <a:r>
              <a:rPr lang="fr-FR" sz="1200" b="0" kern="1200" dirty="0">
                <a:solidFill>
                  <a:schemeClr val="tx1"/>
                </a:solidFill>
                <a:effectLst/>
                <a:latin typeface="+mn-lt"/>
                <a:ea typeface="+mn-ea"/>
                <a:cs typeface="+mn-cs"/>
              </a:rPr>
              <a:t> candidate 2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semantically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to the </a:t>
            </a:r>
            <a:r>
              <a:rPr lang="fr-FR" sz="1200" b="0" kern="1200" dirty="0" err="1">
                <a:solidFill>
                  <a:schemeClr val="tx1"/>
                </a:solidFill>
                <a:effectLst/>
                <a:latin typeface="+mn-lt"/>
                <a:ea typeface="+mn-ea"/>
                <a:cs typeface="+mn-cs"/>
              </a:rPr>
              <a:t>reference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candidate 3,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obtains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BLEU score due to </a:t>
            </a:r>
            <a:r>
              <a:rPr lang="fr-FR" sz="1200" b="0" kern="1200" dirty="0" err="1">
                <a:solidFill>
                  <a:schemeClr val="tx1"/>
                </a:solidFill>
                <a:effectLst/>
                <a:latin typeface="+mn-lt"/>
                <a:ea typeface="+mn-ea"/>
                <a:cs typeface="+mn-cs"/>
              </a:rPr>
              <a:t>having</a:t>
            </a:r>
            <a:r>
              <a:rPr lang="fr-FR" sz="1200" b="0" kern="1200" dirty="0">
                <a:solidFill>
                  <a:schemeClr val="tx1"/>
                </a:solidFill>
                <a:effectLst/>
                <a:latin typeface="+mn-lt"/>
                <a:ea typeface="+mn-ea"/>
                <a:cs typeface="+mn-cs"/>
              </a:rPr>
              <a:t> one more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reference</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Furthermore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Callison-Burch</a:t>
            </a:r>
            <a:r>
              <a:rPr lang="fr-FR" sz="1200" b="0" kern="1200" dirty="0">
                <a:solidFill>
                  <a:schemeClr val="tx1"/>
                </a:solidFill>
                <a:effectLst/>
                <a:latin typeface="+mn-lt"/>
                <a:ea typeface="+mn-ea"/>
                <a:cs typeface="+mn-cs"/>
              </a:rPr>
              <a:t> et al. </a:t>
            </a:r>
            <a:r>
              <a:rPr lang="fr-FR" sz="1200" b="0" kern="1200" dirty="0" err="1">
                <a:solidFill>
                  <a:schemeClr val="tx1"/>
                </a:solidFill>
                <a:effectLst/>
                <a:latin typeface="+mn-lt"/>
                <a:ea typeface="+mn-ea"/>
                <a:cs typeface="+mn-cs"/>
              </a:rPr>
              <a:t>Illustargue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shuffled</a:t>
            </a:r>
            <a:r>
              <a:rPr lang="fr-FR" sz="1200" b="0" kern="1200" dirty="0">
                <a:solidFill>
                  <a:schemeClr val="tx1"/>
                </a:solidFill>
                <a:effectLst/>
                <a:latin typeface="+mn-lt"/>
                <a:ea typeface="+mn-ea"/>
                <a:cs typeface="+mn-cs"/>
              </a:rPr>
              <a:t> variations of a </a:t>
            </a:r>
            <a:r>
              <a:rPr lang="fr-FR" sz="1200" b="0" kern="1200" dirty="0" err="1">
                <a:solidFill>
                  <a:schemeClr val="tx1"/>
                </a:solidFill>
                <a:effectLst/>
                <a:latin typeface="+mn-lt"/>
                <a:ea typeface="+mn-ea"/>
                <a:cs typeface="+mn-cs"/>
              </a:rPr>
              <a:t>predicted</a:t>
            </a:r>
            <a:r>
              <a:rPr lang="fr-FR" sz="1200" b="0" kern="1200" dirty="0">
                <a:solidFill>
                  <a:schemeClr val="tx1"/>
                </a:solidFill>
                <a:effectLst/>
                <a:latin typeface="+mn-lt"/>
                <a:ea typeface="+mn-ea"/>
                <a:cs typeface="+mn-cs"/>
              </a:rPr>
              <a:t> sentence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same</a:t>
            </a:r>
            <a:r>
              <a:rPr lang="fr-FR" sz="1200" b="0" kern="1200" dirty="0">
                <a:solidFill>
                  <a:schemeClr val="tx1"/>
                </a:solidFill>
                <a:effectLst/>
                <a:latin typeface="+mn-lt"/>
                <a:ea typeface="+mn-ea"/>
                <a:cs typeface="+mn-cs"/>
              </a:rPr>
              <a:t> BLEU score </a:t>
            </a:r>
            <a:r>
              <a:rPr lang="fr-FR" sz="1200" b="0" kern="1200" dirty="0" err="1">
                <a:solidFill>
                  <a:schemeClr val="tx1"/>
                </a:solidFill>
                <a:effectLst/>
                <a:latin typeface="+mn-lt"/>
                <a:ea typeface="+mn-ea"/>
                <a:cs typeface="+mn-cs"/>
              </a:rPr>
              <a:t>despite</a:t>
            </a:r>
            <a:r>
              <a:rPr lang="fr-FR" sz="1200" b="0" kern="1200" dirty="0">
                <a:solidFill>
                  <a:schemeClr val="tx1"/>
                </a:solidFill>
                <a:effectLst/>
                <a:latin typeface="+mn-lt"/>
                <a:ea typeface="+mn-ea"/>
                <a:cs typeface="+mn-cs"/>
              </a:rPr>
              <a:t> not </a:t>
            </a:r>
            <a:r>
              <a:rPr lang="fr-FR" sz="1200" b="0" kern="1200" dirty="0" err="1">
                <a:solidFill>
                  <a:schemeClr val="tx1"/>
                </a:solidFill>
                <a:effectLst/>
                <a:latin typeface="+mn-lt"/>
                <a:ea typeface="+mn-ea"/>
                <a:cs typeface="+mn-cs"/>
              </a:rPr>
              <a:t>being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syntactically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grammatically</a:t>
            </a:r>
            <a:r>
              <a:rPr lang="fr-FR" sz="1200" b="0" kern="1200" dirty="0">
                <a:solidFill>
                  <a:schemeClr val="tx1"/>
                </a:solidFill>
                <a:effectLst/>
                <a:latin typeface="+mn-lt"/>
                <a:ea typeface="+mn-ea"/>
                <a:cs typeface="+mn-cs"/>
              </a:rPr>
              <a:t> or </a:t>
            </a:r>
            <a:r>
              <a:rPr lang="fr-FR" sz="1200" b="0" kern="1200" dirty="0" err="1">
                <a:solidFill>
                  <a:schemeClr val="tx1"/>
                </a:solidFill>
                <a:effectLst/>
                <a:latin typeface="+mn-lt"/>
                <a:ea typeface="+mn-ea"/>
                <a:cs typeface="+mn-cs"/>
              </a:rPr>
              <a:t>even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semantically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equivalent</a:t>
            </a:r>
            <a:r>
              <a:rPr lang="fr-FR"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Now</a:t>
            </a:r>
            <a:r>
              <a:rPr lang="fr-FR" dirty="0"/>
              <a:t> </a:t>
            </a:r>
            <a:r>
              <a:rPr lang="fr-FR" dirty="0" err="1"/>
              <a:t>that</a:t>
            </a:r>
            <a:r>
              <a:rPr lang="fr-FR" dirty="0"/>
              <a:t> </a:t>
            </a:r>
            <a:r>
              <a:rPr lang="fr-FR" dirty="0" err="1"/>
              <a:t>we</a:t>
            </a:r>
            <a:r>
              <a:rPr lang="fr-FR" dirty="0"/>
              <a:t> </a:t>
            </a:r>
            <a:r>
              <a:rPr lang="fr-FR" dirty="0" err="1"/>
              <a:t>illustrrated</a:t>
            </a:r>
            <a:r>
              <a:rPr lang="fr-FR" dirty="0"/>
              <a:t> the BLEU score, </a:t>
            </a:r>
            <a:r>
              <a:rPr lang="fr-FR" dirty="0" err="1"/>
              <a:t>let’s</a:t>
            </a:r>
            <a:r>
              <a:rPr lang="fr-FR" dirty="0"/>
              <a:t> move on to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Our experiments show that the FT</a:t>
            </a:r>
            <a:r>
              <a:rPr lang="en-US" sz="2000" baseline="-25000" dirty="0">
                <a:solidFill>
                  <a:schemeClr val="tx2"/>
                </a:solidFill>
              </a:rPr>
              <a:t>CV  </a:t>
            </a:r>
            <a:r>
              <a:rPr lang="en-US" sz="2000" baseline="0" dirty="0">
                <a:solidFill>
                  <a:schemeClr val="tx2"/>
                </a:solidFill>
              </a:rPr>
              <a:t>model o</a:t>
            </a:r>
            <a:r>
              <a:rPr lang="en-US" sz="2000" dirty="0">
                <a:solidFill>
                  <a:schemeClr val="tx2"/>
                </a:solidFill>
              </a:rPr>
              <a:t>utperforms ELMo and </a:t>
            </a:r>
            <a:r>
              <a:rPr lang="en-US" sz="2000" dirty="0" err="1">
                <a:solidFill>
                  <a:schemeClr val="tx2"/>
                </a:solidFill>
              </a:rPr>
              <a:t>FT</a:t>
            </a:r>
            <a:r>
              <a:rPr lang="en-US" sz="2000" baseline="-25000" dirty="0" err="1">
                <a:solidFill>
                  <a:schemeClr val="tx2"/>
                </a:solidFill>
              </a:rPr>
              <a:t>pt</a:t>
            </a:r>
            <a:r>
              <a:rPr lang="en-US" sz="2000" baseline="-25000" dirty="0">
                <a:solidFill>
                  <a:schemeClr val="tx2"/>
                </a:solidFill>
              </a:rPr>
              <a:t>, </a:t>
            </a:r>
            <a:r>
              <a:rPr lang="en-US" sz="2000" baseline="0" dirty="0">
                <a:solidFill>
                  <a:schemeClr val="tx2"/>
                </a:solidFill>
              </a:rPr>
              <a:t>which can probably be explained by the fact that </a:t>
            </a: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and thus, that the language model of ELMo is of little help to encode a sufficient amount of a user’s professional profile.</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All in all,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38797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In this example, 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FastText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Resume.</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 in order to best predict their future behavior,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Attribute Rewriting, based on a back-translation mechanism, and a second one, Latent Space structuring, based on Variational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Attribute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decrease with time (we will refer to it as the monotonic assumption). </a:t>
            </a:r>
          </a:p>
          <a:p>
            <a:r>
              <a:rPr lang="en-US" dirty="0"/>
              <a:t>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Attribute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with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endParaRPr lang="en-US" dirty="0"/>
          </a:p>
          <a:p>
            <a:r>
              <a:rPr lang="en-US" dirty="0"/>
              <a:t>Both those modules actually have the same weights, which means that this training procedure learns to rewrite a job given a certain attribute while ensuring that the latent representations do not collapse.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now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retrieved from the generated job, as well as a BLEU to measure the how much of the original job was kept, and finally, a perplexity score as a measure of the generated text’s fluency.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a:t>
            </a:r>
            <a:r>
              <a:rPr lang="en-US" dirty="0" err="1"/>
              <a:t>Ganu</a:t>
            </a:r>
            <a:r>
              <a:rPr lang="en-US" dirty="0"/>
              <a:t> et al. have explored the multi aspect quality of textual reviews</a:t>
            </a:r>
            <a:r>
              <a:rPr lang="en-US" b="1" dirty="0"/>
              <a:t>, </a:t>
            </a:r>
            <a:r>
              <a:rPr lang="en-US" b="0" dirty="0"/>
              <a:t>by explicitly modeling them. </a:t>
            </a:r>
            <a:r>
              <a:rPr lang="en-US" dirty="0"/>
              <a:t>McAuley et al. also used textual reviews by discovering and leveraging hidden factors within them.</a:t>
            </a:r>
            <a:endParaRPr lang="en-US" b="1" dirty="0"/>
          </a:p>
          <a:p>
            <a:endParaRPr lang="en-US" dirty="0"/>
          </a:p>
          <a:p>
            <a:r>
              <a:rPr lang="en-US" dirty="0"/>
              <a:t>Our approach is closer to this last approach, as we implicitly model various aspects of the users. We tackle user representation by learning a representation on an initial high-level task, in the spirit of Representation Learning.</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isolating people's individual dynamic.</a:t>
            </a:r>
          </a:p>
          <a:p>
            <a:pPr marL="0" indent="0">
              <a:lnSpc>
                <a:spcPct val="200000"/>
              </a:lnSpc>
              <a:buFont typeface="Police système Courant"/>
              <a:buNone/>
            </a:pPr>
            <a:r>
              <a:rPr lang="en-US" sz="1200" dirty="0">
                <a:solidFill>
                  <a:schemeClr val="tx2"/>
                </a:solidFill>
              </a:rPr>
              <a:t>What it does however is an attribute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 by the next architecture: the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a:t>
            </a:r>
            <a:r>
              <a:rPr lang="en-US" dirty="0" err="1">
                <a:solidFill>
                  <a:schemeClr val="tx2"/>
                </a:solidFill>
              </a:rPr>
              <a:t>industriral</a:t>
            </a:r>
            <a:r>
              <a:rPr lang="en-US" dirty="0">
                <a:solidFill>
                  <a:schemeClr val="tx2"/>
                </a:solidFill>
              </a:rPr>
              <a:t>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model would be trained by feeding the encoder the embeddings of the current job, </a:t>
            </a:r>
            <a:r>
              <a:rPr lang="en-US" dirty="0" err="1"/>
              <a:t>z_job</a:t>
            </a:r>
            <a:r>
              <a:rPr lang="en-US" dirty="0"/>
              <a:t> as well as the associated industry </a:t>
            </a:r>
            <a:r>
              <a:rPr lang="en-US" dirty="0" err="1"/>
              <a:t>z_ind</a:t>
            </a:r>
            <a:r>
              <a:rPr lang="en-US" dirty="0"/>
              <a:t> and expertise </a:t>
            </a:r>
            <a:r>
              <a:rPr lang="en-US" dirty="0" err="1"/>
              <a:t>z_e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encoder then projects the concatenation of the input into the latent space in point  </a:t>
            </a:r>
            <a:r>
              <a:rPr lang="en-US" dirty="0" err="1"/>
              <a:t>h_job</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decoder will learn to reconstruct the input job’s embedding </a:t>
            </a:r>
            <a:r>
              <a:rPr lang="en-US" dirty="0" err="1"/>
              <a:t>z_job_hat</a:t>
            </a:r>
            <a:r>
              <a:rPr lang="en-US" dirty="0"/>
              <a:t> from a point  </a:t>
            </a:r>
            <a:r>
              <a:rPr lang="en-US" dirty="0" err="1"/>
              <a:t>h_job_hat</a:t>
            </a:r>
            <a:r>
              <a:rPr lang="en-US" dirty="0"/>
              <a:t> sampled in the same region of the latent space as </a:t>
            </a:r>
            <a:r>
              <a:rPr lang="en-US" dirty="0" err="1"/>
              <a:t>h_job</a:t>
            </a:r>
            <a:r>
              <a:rPr lang="en-US" dirty="0"/>
              <a:t> thanks to the </a:t>
            </a:r>
            <a:r>
              <a:rPr lang="fr-FR" sz="1200" b="0" kern="1200" dirty="0" err="1">
                <a:solidFill>
                  <a:schemeClr val="tx1"/>
                </a:solidFill>
                <a:effectLst/>
                <a:latin typeface="+mn-lt"/>
                <a:ea typeface="+mn-ea"/>
                <a:cs typeface="+mn-cs"/>
              </a:rPr>
              <a:t>reparametrizing</a:t>
            </a:r>
            <a:r>
              <a:rPr lang="en-US" sz="1200" b="0" kern="1200" dirty="0">
                <a:solidFill>
                  <a:schemeClr val="tx1"/>
                </a:solidFill>
                <a:effectLst/>
                <a:latin typeface="+mn-lt"/>
                <a:ea typeface="+mn-ea"/>
                <a:cs typeface="+mn-cs"/>
              </a:rPr>
              <a:t> 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encoder-</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couple </a:t>
            </a:r>
            <a:r>
              <a:rPr lang="fr-FR" sz="1200" b="0" kern="1200" dirty="0" err="1">
                <a:solidFill>
                  <a:schemeClr val="tx1"/>
                </a:solidFill>
                <a:effectLst/>
                <a:latin typeface="+mn-lt"/>
                <a:ea typeface="+mn-ea"/>
                <a:cs typeface="+mn-cs"/>
              </a:rPr>
              <a:t>will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optimizing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classical</a:t>
            </a:r>
            <a:r>
              <a:rPr lang="fr-FR" sz="1200" b="0" kern="1200" dirty="0">
                <a:solidFill>
                  <a:schemeClr val="tx1"/>
                </a:solidFill>
                <a:effectLst/>
                <a:latin typeface="+mn-lt"/>
                <a:ea typeface="+mn-ea"/>
                <a:cs typeface="+mn-cs"/>
              </a:rPr>
              <a:t> VAE Evidence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Bound</a:t>
            </a:r>
            <a:r>
              <a:rPr lang="fr-FR" sz="1200" b="0" kern="1200" dirty="0">
                <a:solidFill>
                  <a:schemeClr val="tx1"/>
                </a:solidFill>
                <a:effectLst/>
                <a:latin typeface="+mn-lt"/>
                <a:ea typeface="+mn-ea"/>
                <a:cs typeface="+mn-cs"/>
              </a:rPr>
              <a:t> Objective, </a:t>
            </a:r>
            <a:r>
              <a:rPr lang="fr-FR" sz="1200" b="0" kern="1200" dirty="0" err="1">
                <a:solidFill>
                  <a:schemeClr val="tx1"/>
                </a:solidFill>
                <a:effectLst/>
                <a:latin typeface="+mn-lt"/>
                <a:ea typeface="+mn-ea"/>
                <a:cs typeface="+mn-cs"/>
              </a:rPr>
              <a:t>combining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Negative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LogLikelihood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Kullback</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Leibler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quality</a:t>
            </a:r>
            <a:r>
              <a:rPr lang="fr-FR" sz="1200" b="0" kern="1200" dirty="0">
                <a:solidFill>
                  <a:schemeClr val="tx1"/>
                </a:solidFill>
                <a:effectLst/>
                <a:latin typeface="+mn-lt"/>
                <a:ea typeface="+mn-ea"/>
                <a:cs typeface="+mn-cs"/>
              </a:rPr>
              <a:t> of the input reconstruction and for the </a:t>
            </a:r>
            <a:r>
              <a:rPr lang="fr-FR" sz="1200" b="0" kern="1200" dirty="0" err="1">
                <a:solidFill>
                  <a:schemeClr val="tx1"/>
                </a:solidFill>
                <a:effectLst/>
                <a:latin typeface="+mn-lt"/>
                <a:ea typeface="+mn-ea"/>
                <a:cs typeface="+mn-cs"/>
              </a:rPr>
              <a:t>resemblance</a:t>
            </a:r>
            <a:r>
              <a:rPr lang="fr-FR" sz="1200" b="0" kern="1200" dirty="0">
                <a:solidFill>
                  <a:schemeClr val="tx1"/>
                </a:solidFill>
                <a:effectLst/>
                <a:latin typeface="+mn-lt"/>
                <a:ea typeface="+mn-ea"/>
                <a:cs typeface="+mn-cs"/>
              </a:rPr>
              <a:t> of the distribution </a:t>
            </a:r>
            <a:r>
              <a:rPr lang="fr-FR" sz="1200" b="0" kern="1200" dirty="0" err="1">
                <a:solidFill>
                  <a:schemeClr val="tx1"/>
                </a:solidFill>
                <a:effectLst/>
                <a:latin typeface="+mn-lt"/>
                <a:ea typeface="+mn-ea"/>
                <a:cs typeface="+mn-cs"/>
              </a:rPr>
              <a:t>between</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space’s</a:t>
            </a:r>
            <a:r>
              <a:rPr lang="fr-FR" sz="1200" b="0" kern="1200" dirty="0">
                <a:solidFill>
                  <a:schemeClr val="tx1"/>
                </a:solidFill>
                <a:effectLst/>
                <a:latin typeface="+mn-lt"/>
                <a:ea typeface="+mn-ea"/>
                <a:cs typeface="+mn-cs"/>
              </a:rPr>
              <a:t> points and the distribution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a:t>
            </a:r>
            <a:r>
              <a:rPr lang="fr-FR" sz="1200" b="0" kern="1200" dirty="0" err="1">
                <a:solidFill>
                  <a:schemeClr val="tx1"/>
                </a:solidFill>
                <a:effectLst/>
                <a:latin typeface="+mn-lt"/>
                <a:ea typeface="+mn-ea"/>
                <a:cs typeface="+mn-cs"/>
              </a:rPr>
              <a:t>Conditional</a:t>
            </a:r>
            <a:r>
              <a:rPr lang="fr-FR" sz="1200" b="0" kern="1200" dirty="0">
                <a:solidFill>
                  <a:schemeClr val="tx1"/>
                </a:solidFill>
                <a:effectLst/>
                <a:latin typeface="+mn-lt"/>
                <a:ea typeface="+mn-ea"/>
                <a:cs typeface="+mn-cs"/>
              </a:rPr>
              <a:t> 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input job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r>
              <a:rPr lang="fr-FR" sz="1200" b="0" kern="1200" dirty="0" err="1">
                <a:solidFill>
                  <a:schemeClr val="tx1"/>
                </a:solidFill>
                <a:effectLst/>
                <a:latin typeface="+mn-lt"/>
                <a:ea typeface="+mn-ea"/>
                <a:cs typeface="+mn-cs"/>
              </a:rPr>
              <a:t>h_job</a:t>
            </a:r>
            <a:r>
              <a:rPr lang="fr-FR" sz="1200" b="0" kern="1200" dirty="0">
                <a:solidFill>
                  <a:schemeClr val="tx1"/>
                </a:solidFill>
                <a:effectLst/>
                <a:latin typeface="+mn-lt"/>
                <a:ea typeface="+mn-ea"/>
                <a:cs typeface="+mn-cs"/>
              </a:rPr>
              <a:t>. 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user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590204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endParaRPr lang="en-US" dirty="0"/>
          </a:p>
          <a:p>
            <a:r>
              <a:rPr lang="en-US" dirty="0"/>
              <a:t>Such a setup could also allow us to conduct qualitative analysis on the impact of a first job rather than another on a person’s career, as well as on the different dynamics between industries.</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2894414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 but they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with a professional experience. We tried some trivial expertise labeling techniques like k-means clustering and linearly labelling the jobs of a career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 because </a:t>
            </a:r>
            <a:r>
              <a:rPr lang="fr-FR" dirty="0"/>
              <a:t>in </a:t>
            </a:r>
            <a:r>
              <a:rPr lang="fr-FR" sz="1200" b="0" kern="1200" dirty="0" err="1">
                <a:solidFill>
                  <a:schemeClr val="tx1"/>
                </a:solidFill>
                <a:effectLst/>
                <a:latin typeface="+mn-lt"/>
                <a:ea typeface="+mn-ea"/>
                <a:cs typeface="+mn-cs"/>
              </a:rPr>
              <a:t>order</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validate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hypotheses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lead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and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In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Multiple-</a:t>
            </a:r>
            <a:r>
              <a:rPr lang="fr-FR" sz="1200" b="0" kern="1200" dirty="0" err="1">
                <a:solidFill>
                  <a:schemeClr val="tx1"/>
                </a:solidFill>
                <a:effectLst/>
                <a:latin typeface="+mn-lt"/>
                <a:ea typeface="+mn-ea"/>
                <a:cs typeface="+mn-cs"/>
              </a:rPr>
              <a:t>Attribute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rewriting </a:t>
            </a:r>
            <a:r>
              <a:rPr lang="fr-FR" sz="1200" b="0" kern="1200" dirty="0" err="1">
                <a:solidFill>
                  <a:schemeClr val="tx1"/>
                </a:solidFill>
                <a:effectLst/>
                <a:latin typeface="+mn-lt"/>
                <a:ea typeface="+mn-ea"/>
                <a:cs typeface="+mn-cs"/>
              </a:rPr>
              <a:t>composed</a:t>
            </a:r>
            <a:r>
              <a:rPr lang="fr-FR" sz="1200" b="0" kern="1200" dirty="0">
                <a:solidFill>
                  <a:schemeClr val="tx1"/>
                </a:solidFill>
                <a:effectLst/>
                <a:latin typeface="+mn-lt"/>
                <a:ea typeface="+mn-ea"/>
                <a:cs typeface="+mn-cs"/>
              </a:rPr>
              <a:t> of no </a:t>
            </a:r>
            <a:r>
              <a:rPr lang="fr-FR" sz="1200" b="0" kern="1200" dirty="0" err="1">
                <a:solidFill>
                  <a:schemeClr val="tx1"/>
                </a:solidFill>
                <a:effectLst/>
                <a:latin typeface="+mn-lt"/>
                <a:ea typeface="+mn-ea"/>
                <a:cs typeface="+mn-cs"/>
              </a:rPr>
              <a:t>less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3 </a:t>
            </a:r>
            <a:r>
              <a:rPr lang="fr-FR" sz="1200" b="0" kern="1200" dirty="0" err="1">
                <a:solidFill>
                  <a:schemeClr val="tx1"/>
                </a:solidFill>
                <a:effectLst/>
                <a:latin typeface="+mn-lt"/>
                <a:ea typeface="+mn-ea"/>
                <a:cs typeface="+mn-cs"/>
              </a:rPr>
              <a:t>complementary-yet-possibly-incomplete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65</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66</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Naturally, the more profile elements you take into account the more you are likely to model various components of a professional experience, which can also be enforced by diversifying the training objectives in a multi-task learning fashion, as an opposite trend from the current pre-train-then-fine-tune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you have.</a:t>
            </a:r>
          </a:p>
        </p:txBody>
      </p:sp>
    </p:spTree>
    <p:extLst>
      <p:ext uri="{BB962C8B-B14F-4D97-AF65-F5344CB8AC3E}">
        <p14:creationId xmlns:p14="http://schemas.microsoft.com/office/powerpoint/2010/main" val="3065335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somewhat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72</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73</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t>
            </a:r>
            <a:r>
              <a:rPr lang="fr-FR" sz="1200" kern="1200" dirty="0" err="1">
                <a:solidFill>
                  <a:schemeClr val="tx1"/>
                </a:solidFill>
                <a:effectLst/>
                <a:latin typeface="+mn-lt"/>
                <a:ea typeface="+mn-ea"/>
                <a:cs typeface="+mn-cs"/>
              </a:rPr>
              <a:t>meaningful</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Recommendation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6" y="1439174"/>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739455"/>
            <a:ext cx="4667250" cy="369332"/>
          </a:xfrm>
          <a:prstGeom prst="rect">
            <a:avLst/>
          </a:prstGeom>
        </p:spPr>
        <p:txBody>
          <a:bodyPr wrap="square">
            <a:spAutoFit/>
          </a:bodyPr>
          <a:lstStyle/>
          <a:p>
            <a:pPr algn="ctr"/>
            <a:r>
              <a:rPr lang="en-US" i="1" dirty="0">
                <a:latin typeface="URWPalladioL"/>
              </a:rPr>
              <a:t>Accuracy metric on the sentiment analysis task.</a:t>
            </a:r>
            <a:endParaRPr lang="en-US" i="1" dirty="0"/>
          </a:p>
        </p:txBody>
      </p:sp>
      <p:sp>
        <p:nvSpPr>
          <p:cNvPr id="8" name="Rectangle 7">
            <a:extLst>
              <a:ext uri="{FF2B5EF4-FFF2-40B4-BE49-F238E27FC236}">
                <a16:creationId xmlns:a16="http://schemas.microsoft.com/office/drawing/2014/main" id="{FB458D19-3883-0D46-B938-75FBC23B5881}"/>
              </a:ext>
            </a:extLst>
          </p:cNvPr>
          <p:cNvSpPr/>
          <p:nvPr/>
        </p:nvSpPr>
        <p:spPr>
          <a:xfrm>
            <a:off x="1247773" y="4248806"/>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9" name="ZoneTexte 8">
            <a:extLst>
              <a:ext uri="{FF2B5EF4-FFF2-40B4-BE49-F238E27FC236}">
                <a16:creationId xmlns:a16="http://schemas.microsoft.com/office/drawing/2014/main" id="{0B0F482A-F323-CB48-9E31-719D96956CD5}"/>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P. Bojanowski et al. 2016,[2] Z. Yang et al., 2016, [3]H. Chen et al. 2016</a:t>
            </a:r>
          </a:p>
        </p:txBody>
      </p:sp>
      <p:sp>
        <p:nvSpPr>
          <p:cNvPr id="5" name="ZoneTexte 4">
            <a:extLst>
              <a:ext uri="{FF2B5EF4-FFF2-40B4-BE49-F238E27FC236}">
                <a16:creationId xmlns:a16="http://schemas.microsoft.com/office/drawing/2014/main" id="{08B06BCC-5C9A-4E48-87C1-A37BF142E5E5}"/>
              </a:ext>
            </a:extLst>
          </p:cNvPr>
          <p:cNvSpPr txBox="1"/>
          <p:nvPr/>
        </p:nvSpPr>
        <p:spPr>
          <a:xfrm>
            <a:off x="3631211" y="1062942"/>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
        <p:nvSpPr>
          <p:cNvPr id="10" name="ZoneTexte 9">
            <a:extLst>
              <a:ext uri="{FF2B5EF4-FFF2-40B4-BE49-F238E27FC236}">
                <a16:creationId xmlns:a16="http://schemas.microsoft.com/office/drawing/2014/main" id="{4A5CE83A-5E2B-774E-8683-2D157C5A54B7}"/>
              </a:ext>
            </a:extLst>
          </p:cNvPr>
          <p:cNvSpPr txBox="1"/>
          <p:nvPr/>
        </p:nvSpPr>
        <p:spPr>
          <a:xfrm>
            <a:off x="4685476" y="1057270"/>
            <a:ext cx="551543" cy="369332"/>
          </a:xfrm>
          <a:prstGeom prst="rect">
            <a:avLst/>
          </a:prstGeom>
          <a:noFill/>
        </p:spPr>
        <p:txBody>
          <a:bodyPr wrap="square" rtlCol="0">
            <a:spAutoFit/>
          </a:bodyPr>
          <a:lstStyle/>
          <a:p>
            <a:r>
              <a:rPr lang="en-US" dirty="0">
                <a:solidFill>
                  <a:schemeClr val="tx1">
                    <a:lumMod val="75000"/>
                    <a:lumOff val="25000"/>
                  </a:schemeClr>
                </a:solidFill>
              </a:rPr>
              <a:t>[2]</a:t>
            </a:r>
          </a:p>
        </p:txBody>
      </p:sp>
      <p:sp>
        <p:nvSpPr>
          <p:cNvPr id="13" name="ZoneTexte 12">
            <a:extLst>
              <a:ext uri="{FF2B5EF4-FFF2-40B4-BE49-F238E27FC236}">
                <a16:creationId xmlns:a16="http://schemas.microsoft.com/office/drawing/2014/main" id="{69E811D2-E14D-6743-95FD-A765A9D6FF36}"/>
              </a:ext>
            </a:extLst>
          </p:cNvPr>
          <p:cNvSpPr txBox="1"/>
          <p:nvPr/>
        </p:nvSpPr>
        <p:spPr>
          <a:xfrm>
            <a:off x="5739741" y="1062942"/>
            <a:ext cx="551543" cy="369332"/>
          </a:xfrm>
          <a:prstGeom prst="rect">
            <a:avLst/>
          </a:prstGeom>
          <a:noFill/>
        </p:spPr>
        <p:txBody>
          <a:bodyPr wrap="square" rtlCol="0">
            <a:spAutoFit/>
          </a:bodyPr>
          <a:lstStyle/>
          <a:p>
            <a:r>
              <a:rPr lang="en-US" dirty="0">
                <a:solidFill>
                  <a:schemeClr val="tx1">
                    <a:lumMod val="75000"/>
                    <a:lumOff val="25000"/>
                  </a:schemeClr>
                </a:solidFill>
              </a:rPr>
              <a:t>[3]</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10" name="ZoneTexte 9">
            <a:extLst>
              <a:ext uri="{FF2B5EF4-FFF2-40B4-BE49-F238E27FC236}">
                <a16:creationId xmlns:a16="http://schemas.microsoft.com/office/drawing/2014/main" id="{FCC6311F-E49A-8148-9A52-7FD14B7E087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[1]R. Catherine et al. 2017</a:t>
            </a:r>
          </a:p>
        </p:txBody>
      </p:sp>
      <p:sp>
        <p:nvSpPr>
          <p:cNvPr id="11" name="ZoneTexte 10">
            <a:extLst>
              <a:ext uri="{FF2B5EF4-FFF2-40B4-BE49-F238E27FC236}">
                <a16:creationId xmlns:a16="http://schemas.microsoft.com/office/drawing/2014/main" id="{865CB53C-00AF-E241-91D7-EADBFD0DAAE1}"/>
              </a:ext>
            </a:extLst>
          </p:cNvPr>
          <p:cNvSpPr txBox="1"/>
          <p:nvPr/>
        </p:nvSpPr>
        <p:spPr>
          <a:xfrm>
            <a:off x="6534068" y="1162885"/>
            <a:ext cx="551543"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dirty="0"/>
              <a:t>Attention Visualization, Word Level</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12" name="Espace réservé du contenu 11">
            <a:extLst>
              <a:ext uri="{FF2B5EF4-FFF2-40B4-BE49-F238E27FC236}">
                <a16:creationId xmlns:a16="http://schemas.microsoft.com/office/drawing/2014/main" id="{79500691-FB8A-8549-96DF-F25C1C859AE0}"/>
              </a:ext>
            </a:extLst>
          </p:cNvPr>
          <p:cNvPicPr>
            <a:picLocks noGrp="1" noChangeAspect="1"/>
          </p:cNvPicPr>
          <p:nvPr>
            <p:ph idx="1"/>
          </p:nvPr>
        </p:nvPicPr>
        <p:blipFill>
          <a:blip r:embed="rId3"/>
          <a:stretch>
            <a:fillRect/>
          </a:stretch>
        </p:blipFill>
        <p:spPr>
          <a:xfrm>
            <a:off x="114977" y="1286933"/>
            <a:ext cx="8914045" cy="3522134"/>
          </a:xfrm>
        </p:spPr>
      </p:pic>
      <p:sp>
        <p:nvSpPr>
          <p:cNvPr id="13" name="Rectangle 12">
            <a:extLst>
              <a:ext uri="{FF2B5EF4-FFF2-40B4-BE49-F238E27FC236}">
                <a16:creationId xmlns:a16="http://schemas.microsoft.com/office/drawing/2014/main" id="{D75D76C6-3E2B-C24F-BBE6-C3E76B0D066B}"/>
              </a:ext>
            </a:extLst>
          </p:cNvPr>
          <p:cNvSpPr/>
          <p:nvPr/>
        </p:nvSpPr>
        <p:spPr>
          <a:xfrm>
            <a:off x="1286933" y="4809067"/>
            <a:ext cx="6756400" cy="338554"/>
          </a:xfrm>
          <a:prstGeom prst="rect">
            <a:avLst/>
          </a:prstGeom>
        </p:spPr>
        <p:txBody>
          <a:bodyPr wrap="square">
            <a:spAutoFit/>
          </a:bodyPr>
          <a:lstStyle/>
          <a:p>
            <a:pPr algn="ctr"/>
            <a:r>
              <a:rPr lang="en-US" sz="1600" i="1" dirty="0"/>
              <a:t>Example of attention analysis for recommendation explanation</a:t>
            </a:r>
            <a:endParaRPr lang="en-US" sz="1600" i="1" dirty="0">
              <a:solidFill>
                <a:srgbClr val="C00000"/>
              </a:solidFill>
            </a:endParaRPr>
          </a:p>
        </p:txBody>
      </p:sp>
      <p:sp>
        <p:nvSpPr>
          <p:cNvPr id="14" name="ZoneTexte 13">
            <a:extLst>
              <a:ext uri="{FF2B5EF4-FFF2-40B4-BE49-F238E27FC236}">
                <a16:creationId xmlns:a16="http://schemas.microsoft.com/office/drawing/2014/main" id="{5EF8A7D2-37BF-384E-9CCD-97BE930742C2}"/>
              </a:ext>
            </a:extLst>
          </p:cNvPr>
          <p:cNvSpPr txBox="1"/>
          <p:nvPr/>
        </p:nvSpPr>
        <p:spPr>
          <a:xfrm>
            <a:off x="2140637" y="5617634"/>
            <a:ext cx="4862724" cy="400110"/>
          </a:xfrm>
          <a:prstGeom prst="rect">
            <a:avLst/>
          </a:prstGeom>
          <a:noFill/>
        </p:spPr>
        <p:txBody>
          <a:bodyPr wrap="square" rtlCol="0">
            <a:spAutoFit/>
          </a:bodyPr>
          <a:lstStyle/>
          <a:p>
            <a:pPr algn="ctr"/>
            <a:r>
              <a:rPr lang="en-US" sz="2000" dirty="0">
                <a:solidFill>
                  <a:schemeClr val="tx2"/>
                </a:solidFill>
                <a:sym typeface="Wingdings" pitchFamily="2" charset="2"/>
              </a:rPr>
              <a:t> Automated suggestion explanation</a:t>
            </a:r>
            <a:endParaRPr lang="en-US" sz="2000" dirty="0">
              <a:solidFill>
                <a:schemeClr val="tx2"/>
              </a:solidFill>
            </a:endParaRPr>
          </a:p>
        </p:txBody>
      </p:sp>
    </p:spTree>
    <p:extLst>
      <p:ext uri="{BB962C8B-B14F-4D97-AF65-F5344CB8AC3E}">
        <p14:creationId xmlns:p14="http://schemas.microsoft.com/office/powerpoint/2010/main" val="1600157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31</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34</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3219923"/>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0556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993944"/>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Tree>
    <p:extLst>
      <p:ext uri="{BB962C8B-B14F-4D97-AF65-F5344CB8AC3E}">
        <p14:creationId xmlns:p14="http://schemas.microsoft.com/office/powerpoint/2010/main" val="2836586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graphicFrame>
        <p:nvGraphicFramePr>
          <p:cNvPr id="8" name="Tableau 9">
            <a:extLst>
              <a:ext uri="{FF2B5EF4-FFF2-40B4-BE49-F238E27FC236}">
                <a16:creationId xmlns:a16="http://schemas.microsoft.com/office/drawing/2014/main" id="{6E08FA7A-95AD-E54B-8FC5-20FF5787EA9F}"/>
              </a:ext>
            </a:extLst>
          </p:cNvPr>
          <p:cNvGraphicFramePr>
            <a:graphicFrameLocks noGrp="1"/>
          </p:cNvGraphicFramePr>
          <p:nvPr>
            <p:extLst>
              <p:ext uri="{D42A27DB-BD31-4B8C-83A1-F6EECF244321}">
                <p14:modId xmlns:p14="http://schemas.microsoft.com/office/powerpoint/2010/main" val="1169204760"/>
              </p:ext>
            </p:extLst>
          </p:nvPr>
        </p:nvGraphicFramePr>
        <p:xfrm>
          <a:off x="4573824" y="3050797"/>
          <a:ext cx="4321746" cy="2585307"/>
        </p:xfrm>
        <a:graphic>
          <a:graphicData uri="http://schemas.openxmlformats.org/drawingml/2006/table">
            <a:tbl>
              <a:tblPr firstRow="1" bandRow="1">
                <a:tableStyleId>{21E4AEA4-8DFA-4A89-87EB-49C32662AFE0}</a:tableStyleId>
              </a:tblPr>
              <a:tblGrid>
                <a:gridCol w="2160873">
                  <a:extLst>
                    <a:ext uri="{9D8B030D-6E8A-4147-A177-3AD203B41FA5}">
                      <a16:colId xmlns:a16="http://schemas.microsoft.com/office/drawing/2014/main" val="2138052583"/>
                    </a:ext>
                  </a:extLst>
                </a:gridCol>
                <a:gridCol w="2160873">
                  <a:extLst>
                    <a:ext uri="{9D8B030D-6E8A-4147-A177-3AD203B41FA5}">
                      <a16:colId xmlns:a16="http://schemas.microsoft.com/office/drawing/2014/main" val="3520421029"/>
                    </a:ext>
                  </a:extLst>
                </a:gridCol>
              </a:tblGrid>
              <a:tr h="639663">
                <a:tc gridSpan="2">
                  <a:txBody>
                    <a:bodyPr/>
                    <a:lstStyle/>
                    <a:p>
                      <a:pPr algn="ctr"/>
                      <a:r>
                        <a:rPr lang="en-US" sz="2400" b="1" dirty="0"/>
                        <a:t>Training Split Information</a:t>
                      </a:r>
                    </a:p>
                  </a:txBody>
                  <a:tcPr/>
                </a:tc>
                <a:tc hMerge="1">
                  <a:txBody>
                    <a:bodyPr/>
                    <a:lstStyle/>
                    <a:p>
                      <a:endParaRPr lang="en-US" dirty="0"/>
                    </a:p>
                  </a:txBody>
                  <a:tcPr/>
                </a:tc>
                <a:extLst>
                  <a:ext uri="{0D108BD9-81ED-4DB2-BD59-A6C34878D82A}">
                    <a16:rowId xmlns:a16="http://schemas.microsoft.com/office/drawing/2014/main" val="693973948"/>
                  </a:ext>
                </a:extLst>
              </a:tr>
              <a:tr h="648548">
                <a:tc>
                  <a:txBody>
                    <a:bodyPr/>
                    <a:lstStyle/>
                    <a:p>
                      <a:pPr algn="ctr"/>
                      <a:r>
                        <a:rPr lang="en-US" b="1" dirty="0"/>
                        <a:t># Profiles</a:t>
                      </a:r>
                    </a:p>
                  </a:txBody>
                  <a:tcPr/>
                </a:tc>
                <a:tc>
                  <a:txBody>
                    <a:bodyPr/>
                    <a:lstStyle/>
                    <a:p>
                      <a:pPr algn="ctr"/>
                      <a:r>
                        <a:rPr lang="en-US" b="1" dirty="0"/>
                        <a:t>445,097</a:t>
                      </a:r>
                    </a:p>
                  </a:txBody>
                  <a:tcPr/>
                </a:tc>
                <a:extLst>
                  <a:ext uri="{0D108BD9-81ED-4DB2-BD59-A6C34878D82A}">
                    <a16:rowId xmlns:a16="http://schemas.microsoft.com/office/drawing/2014/main" val="3745117887"/>
                  </a:ext>
                </a:extLst>
              </a:tr>
              <a:tr h="648548">
                <a:tc>
                  <a:txBody>
                    <a:bodyPr/>
                    <a:lstStyle/>
                    <a:p>
                      <a:pPr algn="ctr"/>
                      <a:r>
                        <a:rPr lang="en-US" b="1" dirty="0"/>
                        <a:t># Jobs</a:t>
                      </a:r>
                    </a:p>
                  </a:txBody>
                  <a:tcPr/>
                </a:tc>
                <a:tc>
                  <a:txBody>
                    <a:bodyPr/>
                    <a:lstStyle/>
                    <a:p>
                      <a:pPr algn="ctr"/>
                      <a:r>
                        <a:rPr lang="en-US" b="1" dirty="0"/>
                        <a:t>2,595,484</a:t>
                      </a:r>
                    </a:p>
                  </a:txBody>
                  <a:tcPr/>
                </a:tc>
                <a:extLst>
                  <a:ext uri="{0D108BD9-81ED-4DB2-BD59-A6C34878D82A}">
                    <a16:rowId xmlns:a16="http://schemas.microsoft.com/office/drawing/2014/main" val="3169631476"/>
                  </a:ext>
                </a:extLst>
              </a:tr>
              <a:tr h="648548">
                <a:tc>
                  <a:txBody>
                    <a:bodyPr/>
                    <a:lstStyle/>
                    <a:p>
                      <a:pPr algn="ctr"/>
                      <a:r>
                        <a:rPr lang="en-US" b="1" dirty="0"/>
                        <a:t>% Unique Jobs</a:t>
                      </a:r>
                    </a:p>
                  </a:txBody>
                  <a:tcPr/>
                </a:tc>
                <a:tc>
                  <a:txBody>
                    <a:bodyPr/>
                    <a:lstStyle/>
                    <a:p>
                      <a:pPr algn="ctr"/>
                      <a:r>
                        <a:rPr lang="en-US" b="1" dirty="0"/>
                        <a:t>98.9%</a:t>
                      </a:r>
                    </a:p>
                  </a:txBody>
                  <a:tcPr/>
                </a:tc>
                <a:extLst>
                  <a:ext uri="{0D108BD9-81ED-4DB2-BD59-A6C34878D82A}">
                    <a16:rowId xmlns:a16="http://schemas.microsoft.com/office/drawing/2014/main" val="962398630"/>
                  </a:ext>
                </a:extLst>
              </a:tr>
            </a:tbl>
          </a:graphicData>
        </a:graphic>
      </p:graphicFrame>
    </p:spTree>
    <p:extLst>
      <p:ext uri="{BB962C8B-B14F-4D97-AF65-F5344CB8AC3E}">
        <p14:creationId xmlns:p14="http://schemas.microsoft.com/office/powerpoint/2010/main" val="2690357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39</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41</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pic>
        <p:nvPicPr>
          <p:cNvPr id="6" name="Image 5">
            <a:extLst>
              <a:ext uri="{FF2B5EF4-FFF2-40B4-BE49-F238E27FC236}">
                <a16:creationId xmlns:a16="http://schemas.microsoft.com/office/drawing/2014/main" id="{F60CAD12-B4D6-9F46-B2F6-2454402F7757}"/>
              </a:ext>
            </a:extLst>
          </p:cNvPr>
          <p:cNvPicPr>
            <a:picLocks noChangeAspect="1"/>
          </p:cNvPicPr>
          <p:nvPr/>
        </p:nvPicPr>
        <p:blipFill>
          <a:blip r:embed="rId6"/>
          <a:stretch>
            <a:fillRect/>
          </a:stretch>
        </p:blipFill>
        <p:spPr>
          <a:xfrm>
            <a:off x="-317616" y="2705211"/>
            <a:ext cx="9779232" cy="4030629"/>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332249" y="1134336"/>
            <a:ext cx="8509829" cy="5080495"/>
          </a:xfrm>
        </p:spPr>
      </p:pic>
      <p:sp>
        <p:nvSpPr>
          <p:cNvPr id="5" name="ZoneTexte 4">
            <a:extLst>
              <a:ext uri="{FF2B5EF4-FFF2-40B4-BE49-F238E27FC236}">
                <a16:creationId xmlns:a16="http://schemas.microsoft.com/office/drawing/2014/main" id="{B5DC0798-D116-3642-B441-915AF5B92E0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Rush et al., 2015</a:t>
            </a:r>
          </a:p>
        </p:txBody>
      </p:sp>
    </p:spTree>
    <p:extLst>
      <p:ext uri="{BB962C8B-B14F-4D97-AF65-F5344CB8AC3E}">
        <p14:creationId xmlns:p14="http://schemas.microsoft.com/office/powerpoint/2010/main" val="1673476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645480" y="6111216"/>
            <a:ext cx="4627345"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52810" y="4248565"/>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4627344" cy="1761787"/>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1336749" y="1186783"/>
            <a:ext cx="6470497" cy="2161451"/>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Next Job Generation – BLEU score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4171DE0C-507A-E54A-A0FD-CCDAE9CAF9EC}"/>
              </a:ext>
            </a:extLst>
          </p:cNvPr>
          <p:cNvPicPr>
            <a:picLocks noGrp="1" noChangeAspect="1"/>
          </p:cNvPicPr>
          <p:nvPr>
            <p:ph idx="1"/>
          </p:nvPr>
        </p:nvPicPr>
        <p:blipFill>
          <a:blip r:embed="rId3"/>
          <a:stretch>
            <a:fillRect/>
          </a:stretch>
        </p:blipFill>
        <p:spPr>
          <a:xfrm>
            <a:off x="311508" y="1076297"/>
            <a:ext cx="8806069" cy="2949401"/>
          </a:xfrm>
        </p:spPr>
      </p:pic>
      <p:sp>
        <p:nvSpPr>
          <p:cNvPr id="13" name="ZoneTexte 12">
            <a:extLst>
              <a:ext uri="{FF2B5EF4-FFF2-40B4-BE49-F238E27FC236}">
                <a16:creationId xmlns:a16="http://schemas.microsoft.com/office/drawing/2014/main" id="{6934B951-660D-4A4E-8E23-BEFD75412081}"/>
              </a:ext>
            </a:extLst>
          </p:cNvPr>
          <p:cNvSpPr txBox="1"/>
          <p:nvPr/>
        </p:nvSpPr>
        <p:spPr>
          <a:xfrm>
            <a:off x="1457813" y="3823753"/>
            <a:ext cx="6164358" cy="369332"/>
          </a:xfrm>
          <a:prstGeom prst="rect">
            <a:avLst/>
          </a:prstGeom>
          <a:noFill/>
        </p:spPr>
        <p:txBody>
          <a:bodyPr wrap="square" rtlCol="0">
            <a:spAutoFit/>
          </a:bodyPr>
          <a:lstStyle/>
          <a:p>
            <a:pPr algn="ctr"/>
            <a:r>
              <a:rPr lang="fr-FR" i="1" dirty="0">
                <a:solidFill>
                  <a:schemeClr val="tx1">
                    <a:lumMod val="75000"/>
                    <a:lumOff val="25000"/>
                  </a:schemeClr>
                </a:solidFill>
              </a:rPr>
              <a:t>Illustration of the BLEU[1] score</a:t>
            </a:r>
          </a:p>
        </p:txBody>
      </p:sp>
      <p:sp>
        <p:nvSpPr>
          <p:cNvPr id="15" name="ZoneTexte 14">
            <a:extLst>
              <a:ext uri="{FF2B5EF4-FFF2-40B4-BE49-F238E27FC236}">
                <a16:creationId xmlns:a16="http://schemas.microsoft.com/office/drawing/2014/main" id="{68529AE5-5A5D-9348-AA00-EB6943AAA74E}"/>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Papineni</a:t>
            </a:r>
            <a:r>
              <a:rPr lang="en-US" i="1" dirty="0">
                <a:solidFill>
                  <a:schemeClr val="tx1">
                    <a:lumMod val="75000"/>
                    <a:lumOff val="25000"/>
                  </a:schemeClr>
                </a:solidFill>
              </a:rPr>
              <a:t> et al., 2002, [2]</a:t>
            </a:r>
            <a:r>
              <a:rPr lang="en-US" i="1" dirty="0" err="1">
                <a:solidFill>
                  <a:schemeClr val="tx1">
                    <a:lumMod val="75000"/>
                    <a:lumOff val="25000"/>
                  </a:schemeClr>
                </a:solidFill>
              </a:rPr>
              <a:t>Callison</a:t>
            </a:r>
            <a:r>
              <a:rPr lang="en-US" i="1" dirty="0">
                <a:solidFill>
                  <a:schemeClr val="tx1">
                    <a:lumMod val="75000"/>
                    <a:lumOff val="25000"/>
                  </a:schemeClr>
                </a:solidFill>
              </a:rPr>
              <a:t>-Burch et al., 2006</a:t>
            </a:r>
          </a:p>
        </p:txBody>
      </p:sp>
      <p:sp>
        <p:nvSpPr>
          <p:cNvPr id="16" name="ZoneTexte 15">
            <a:extLst>
              <a:ext uri="{FF2B5EF4-FFF2-40B4-BE49-F238E27FC236}">
                <a16:creationId xmlns:a16="http://schemas.microsoft.com/office/drawing/2014/main" id="{265C96E4-82C7-F642-9B5F-7A303E9BBAD4}"/>
              </a:ext>
            </a:extLst>
          </p:cNvPr>
          <p:cNvSpPr txBox="1"/>
          <p:nvPr/>
        </p:nvSpPr>
        <p:spPr>
          <a:xfrm>
            <a:off x="802888" y="4680790"/>
            <a:ext cx="7801285" cy="1261884"/>
          </a:xfrm>
          <a:prstGeom prst="rect">
            <a:avLst/>
          </a:prstGeom>
          <a:solidFill>
            <a:schemeClr val="tx2">
              <a:lumMod val="20000"/>
              <a:lumOff val="80000"/>
            </a:schemeClr>
          </a:solidFill>
          <a:ln>
            <a:noFill/>
          </a:ln>
        </p:spPr>
        <p:txBody>
          <a:bodyPr wrap="square" rtlCol="0" anchor="ctr">
            <a:spAutoFit/>
          </a:bodyPr>
          <a:lstStyle/>
          <a:p>
            <a:pPr algn="ctr"/>
            <a:r>
              <a:rPr lang="en-US" sz="2800" b="1" dirty="0">
                <a:solidFill>
                  <a:schemeClr val="accent1"/>
                </a:solidFill>
              </a:rPr>
              <a:t>Limitations</a:t>
            </a:r>
          </a:p>
          <a:p>
            <a:pPr algn="ctr"/>
            <a:r>
              <a:rPr lang="en-US" sz="2400" dirty="0">
                <a:solidFill>
                  <a:schemeClr val="tx1">
                    <a:lumMod val="75000"/>
                    <a:lumOff val="25000"/>
                  </a:schemeClr>
                </a:solidFill>
              </a:rPr>
              <a:t>Semantic is not measured.</a:t>
            </a:r>
          </a:p>
          <a:p>
            <a:pPr algn="ctr"/>
            <a:r>
              <a:rPr lang="en-US" sz="2400" dirty="0">
                <a:solidFill>
                  <a:schemeClr val="tx1">
                    <a:lumMod val="75000"/>
                    <a:lumOff val="25000"/>
                  </a:schemeClr>
                </a:solidFill>
              </a:rPr>
              <a:t>Poorly formed sentences can still get a good score.</a:t>
            </a:r>
          </a:p>
        </p:txBody>
      </p:sp>
    </p:spTree>
    <p:extLst>
      <p:ext uri="{BB962C8B-B14F-4D97-AF65-F5344CB8AC3E}">
        <p14:creationId xmlns:p14="http://schemas.microsoft.com/office/powerpoint/2010/main" val="1757329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46</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489820"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1438282" y="4204065"/>
            <a:ext cx="6449447" cy="1938992"/>
          </a:xfrm>
          <a:prstGeom prst="rect">
            <a:avLst/>
          </a:prstGeom>
          <a:noFill/>
        </p:spPr>
        <p:txBody>
          <a:bodyPr wrap="square" rtlCol="0" anchor="ctr">
            <a:spAutoFit/>
          </a:bodyPr>
          <a:lstStyle/>
          <a:p>
            <a:pPr marL="342900" indent="-342900">
              <a:buFont typeface="Police système Courant"/>
              <a:buChar char="→"/>
            </a:pPr>
            <a:r>
              <a:rPr lang="en-US" sz="2400" dirty="0">
                <a:solidFill>
                  <a:schemeClr val="tx2"/>
                </a:solidFill>
              </a:rPr>
              <a:t>The BLEU score: syntax, not meaning</a:t>
            </a:r>
          </a:p>
          <a:p>
            <a:pPr marL="342900" indent="-342900">
              <a:lnSpc>
                <a:spcPct val="200000"/>
              </a:lnSpc>
              <a:buFont typeface="Police système Courant"/>
              <a:buChar char="→"/>
            </a:pPr>
            <a:endParaRPr lang="en-US" sz="2400" dirty="0">
              <a:solidFill>
                <a:schemeClr val="tx2"/>
              </a:solidFill>
            </a:endParaRPr>
          </a:p>
          <a:p>
            <a:pPr marL="342900" indent="-342900">
              <a:buFont typeface="Police système Courant"/>
              <a:buChar char="→"/>
            </a:pPr>
            <a:r>
              <a:rPr lang="en-US" sz="2400" dirty="0">
                <a:solidFill>
                  <a:schemeClr val="tx2"/>
                </a:solidFill>
              </a:rPr>
              <a:t>FT</a:t>
            </a:r>
            <a:r>
              <a:rPr lang="en-US" sz="2400" baseline="-25000" dirty="0">
                <a:solidFill>
                  <a:schemeClr val="tx2"/>
                </a:solidFill>
              </a:rPr>
              <a:t>CV </a:t>
            </a:r>
            <a:r>
              <a:rPr lang="en-US" sz="2400" dirty="0">
                <a:solidFill>
                  <a:schemeClr val="tx2"/>
                </a:solidFill>
              </a:rPr>
              <a:t>outperforms ELMo and </a:t>
            </a:r>
            <a:r>
              <a:rPr lang="en-US" sz="2400" dirty="0" err="1">
                <a:solidFill>
                  <a:schemeClr val="tx2"/>
                </a:solidFill>
              </a:rPr>
              <a:t>FT</a:t>
            </a:r>
            <a:r>
              <a:rPr lang="en-US" sz="2400" baseline="-25000" dirty="0" err="1">
                <a:solidFill>
                  <a:schemeClr val="tx2"/>
                </a:solidFill>
              </a:rPr>
              <a:t>pt</a:t>
            </a:r>
            <a:r>
              <a:rPr lang="en-US" sz="2400" dirty="0">
                <a:solidFill>
                  <a:schemeClr val="tx2"/>
                </a:solidFill>
              </a:rPr>
              <a:t>: </a:t>
            </a:r>
          </a:p>
          <a:p>
            <a:pPr marL="800100" lvl="1" indent="-342900">
              <a:buFont typeface="Police système Courant"/>
              <a:buChar char="→"/>
            </a:pPr>
            <a:r>
              <a:rPr lang="en-US" sz="2400" dirty="0">
                <a:solidFill>
                  <a:schemeClr val="tx2"/>
                </a:solidFill>
              </a:rPr>
              <a:t>a CV is </a:t>
            </a:r>
            <a:r>
              <a:rPr lang="en-US" sz="2400" b="1" dirty="0">
                <a:solidFill>
                  <a:schemeClr val="tx2"/>
                </a:solidFill>
              </a:rPr>
              <a:t>not</a:t>
            </a:r>
            <a:r>
              <a:rPr lang="en-US" sz="2400" dirty="0">
                <a:solidFill>
                  <a:schemeClr val="tx2"/>
                </a:solidFill>
              </a:rPr>
              <a:t> </a:t>
            </a:r>
            <a:r>
              <a:rPr lang="en-US" sz="2400" b="1" dirty="0">
                <a:solidFill>
                  <a:schemeClr val="tx2"/>
                </a:solidFill>
              </a:rPr>
              <a:t>traditional</a:t>
            </a:r>
            <a:r>
              <a:rPr lang="en-US" sz="2400" dirty="0">
                <a:solidFill>
                  <a:schemeClr val="tx2"/>
                </a:solidFill>
              </a:rPr>
              <a:t> natural language. </a:t>
            </a:r>
            <a:endParaRPr lang="en-US" sz="2400" baseline="-25000" dirty="0">
              <a:solidFill>
                <a:schemeClr val="tx2"/>
              </a:solidFill>
            </a:endParaRPr>
          </a:p>
        </p:txBody>
      </p:sp>
    </p:spTree>
    <p:extLst>
      <p:ext uri="{BB962C8B-B14F-4D97-AF65-F5344CB8AC3E}">
        <p14:creationId xmlns:p14="http://schemas.microsoft.com/office/powerpoint/2010/main" val="1861212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47</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a:t>FastText pre-trained</a:t>
            </a:r>
          </a:p>
          <a:p>
            <a:r>
              <a:rPr lang="en-US" i="1" dirty="0"/>
              <a:t>Marketing Manager. </a:t>
            </a:r>
            <a:r>
              <a:rPr lang="en-US" dirty="0"/>
              <a:t>Management of the client relationship, Social networks management, Social networks management […]</a:t>
            </a:r>
          </a:p>
          <a:p>
            <a:endParaRPr lang="en-US" dirty="0"/>
          </a:p>
          <a:p>
            <a:r>
              <a:rPr lang="en-US" b="1" dirty="0"/>
              <a:t>FastText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48</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57</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58</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9009" cy="369332"/>
          </a:xfrm>
          <a:prstGeom prst="rect">
            <a:avLst/>
          </a:prstGeom>
          <a:noFill/>
        </p:spPr>
        <p:txBody>
          <a:bodyPr wrap="none" rtlCol="0">
            <a:spAutoFit/>
          </a:bodyPr>
          <a:lstStyle/>
          <a:p>
            <a:r>
              <a:rPr lang="en-US" i="1" dirty="0">
                <a:solidFill>
                  <a:schemeClr val="tx1">
                    <a:lumMod val="75000"/>
                    <a:lumOff val="25000"/>
                  </a:schemeClr>
                </a:solidFill>
              </a:rPr>
              <a:t>[1] G. </a:t>
            </a:r>
            <a:r>
              <a:rPr lang="en-US" i="1" dirty="0" err="1">
                <a:solidFill>
                  <a:schemeClr val="tx1">
                    <a:lumMod val="75000"/>
                    <a:lumOff val="25000"/>
                  </a:schemeClr>
                </a:solidFill>
              </a:rPr>
              <a:t>Ganu</a:t>
            </a:r>
            <a:r>
              <a:rPr lang="en-US" i="1" dirty="0">
                <a:solidFill>
                  <a:schemeClr val="tx1">
                    <a:lumMod val="75000"/>
                    <a:lumOff val="25000"/>
                  </a:schemeClr>
                </a:solidFill>
              </a:rPr>
              <a:t> et al., 2009,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59</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62</a:t>
            </a:fld>
            <a:endParaRPr lang="en-US"/>
          </a:p>
        </p:txBody>
      </p:sp>
      <p:sp>
        <p:nvSpPr>
          <p:cNvPr id="2" name="ZoneTexte 1">
            <a:extLst>
              <a:ext uri="{FF2B5EF4-FFF2-40B4-BE49-F238E27FC236}">
                <a16:creationId xmlns:a16="http://schemas.microsoft.com/office/drawing/2014/main" id="{E9ED38D2-64A8-0B4B-AA06-B732DFA08332}"/>
              </a:ext>
            </a:extLst>
          </p:cNvPr>
          <p:cNvSpPr txBox="1"/>
          <p:nvPr/>
        </p:nvSpPr>
        <p:spPr>
          <a:xfrm>
            <a:off x="607167" y="1274200"/>
            <a:ext cx="7929664" cy="369332"/>
          </a:xfrm>
          <a:prstGeom prst="rect">
            <a:avLst/>
          </a:prstGeom>
          <a:noFill/>
        </p:spPr>
        <p:txBody>
          <a:bodyPr wrap="square" rtlCol="0">
            <a:spAutoFit/>
          </a:bodyPr>
          <a:lstStyle/>
          <a:p>
            <a:pPr algn="ctr"/>
            <a:r>
              <a:rPr lang="en-US" b="1" dirty="0">
                <a:solidFill>
                  <a:schemeClr val="tx2"/>
                </a:solidFill>
              </a:rPr>
              <a:t>Structuration via conditional Variational Auto Encoders [1]</a:t>
            </a:r>
          </a:p>
        </p:txBody>
      </p:sp>
      <p:sp>
        <p:nvSpPr>
          <p:cNvPr id="6" name="Rectangle 5">
            <a:extLst>
              <a:ext uri="{FF2B5EF4-FFF2-40B4-BE49-F238E27FC236}">
                <a16:creationId xmlns:a16="http://schemas.microsoft.com/office/drawing/2014/main" id="{21544EBC-CF5C-D74C-972D-84DF7401FFEE}"/>
              </a:ext>
            </a:extLst>
          </p:cNvPr>
          <p:cNvSpPr/>
          <p:nvPr/>
        </p:nvSpPr>
        <p:spPr>
          <a:xfrm>
            <a:off x="71394" y="6375340"/>
            <a:ext cx="2230098" cy="369332"/>
          </a:xfrm>
          <a:prstGeom prst="rect">
            <a:avLst/>
          </a:prstGeom>
        </p:spPr>
        <p:txBody>
          <a:bodyPr wrap="none">
            <a:spAutoFit/>
          </a:bodyPr>
          <a:lstStyle/>
          <a:p>
            <a:r>
              <a:rPr lang="fr-FR" i="1" dirty="0">
                <a:solidFill>
                  <a:schemeClr val="tx1">
                    <a:lumMod val="75000"/>
                    <a:lumOff val="25000"/>
                  </a:schemeClr>
                </a:solidFill>
              </a:rPr>
              <a:t>[1] </a:t>
            </a:r>
            <a:r>
              <a:rPr lang="fr-FR" i="1" dirty="0" err="1">
                <a:solidFill>
                  <a:schemeClr val="tx1">
                    <a:lumMod val="75000"/>
                    <a:lumOff val="25000"/>
                  </a:schemeClr>
                </a:solidFill>
              </a:rPr>
              <a:t>Sohn</a:t>
            </a:r>
            <a:r>
              <a:rPr lang="fr-FR" i="1" dirty="0">
                <a:solidFill>
                  <a:schemeClr val="tx1">
                    <a:lumMod val="75000"/>
                    <a:lumOff val="25000"/>
                  </a:schemeClr>
                </a:solidFill>
              </a:rPr>
              <a:t> et al. (2015)</a:t>
            </a:r>
            <a:endParaRPr lang="en-US" i="1"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AFF65712-E267-E64D-B71C-85BD3A8BD634}"/>
                  </a:ext>
                </a:extLst>
              </p:cNvPr>
              <p:cNvSpPr txBox="1"/>
              <p:nvPr/>
            </p:nvSpPr>
            <p:spPr>
              <a:xfrm>
                <a:off x="1991805" y="5583620"/>
                <a:ext cx="5160387" cy="416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𝐿𝑜𝑠</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𝑠</m:t>
                          </m:r>
                        </m:e>
                        <m:sub>
                          <m:r>
                            <a:rPr lang="fr-FR" b="0" i="1" smtClean="0">
                              <a:latin typeface="Cambria Math" panose="02040503050406030204" pitchFamily="18" charset="0"/>
                            </a:rPr>
                            <m:t>𝑉𝐴𝐸</m:t>
                          </m:r>
                        </m:sub>
                      </m:sSub>
                      <m:r>
                        <a:rPr lang="fr-FR" b="0" i="1" smtClean="0">
                          <a:latin typeface="Cambria Math" panose="02040503050406030204" pitchFamily="18" charset="0"/>
                        </a:rPr>
                        <m:t>=</m:t>
                      </m:r>
                      <m:r>
                        <a:rPr lang="fr-FR" b="0" i="1" smtClean="0">
                          <a:latin typeface="Cambria Math" panose="02040503050406030204" pitchFamily="18" charset="0"/>
                        </a:rPr>
                        <m:t>𝑁𝐿𝐿</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e>
                          </m:acc>
                        </m:e>
                      </m:d>
                      <m:r>
                        <a:rPr lang="fr-FR" b="0" i="1" smtClean="0">
                          <a:latin typeface="Cambria Math" panose="02040503050406030204" pitchFamily="18" charset="0"/>
                        </a:rPr>
                        <m:t>+</m:t>
                      </m:r>
                      <m:r>
                        <a:rPr lang="fr-FR" b="0" i="1" smtClean="0">
                          <a:latin typeface="Cambria Math" panose="02040503050406030204" pitchFamily="18" charset="0"/>
                        </a:rPr>
                        <m:t>𝐾𝐿</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m:t>
                          </m:r>
                        </m:e>
                        <m:sub>
                          <m:r>
                            <a:rPr lang="fr-FR" b="0" i="1" smtClean="0">
                              <a:latin typeface="Cambria Math" panose="02040503050406030204" pitchFamily="18" charset="0"/>
                              <a:ea typeface="Cambria Math" panose="02040503050406030204" pitchFamily="18" charset="0"/>
                            </a:rPr>
                            <m:t>𝜙</m:t>
                          </m:r>
                        </m:sub>
                      </m:sSub>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r>
                        <a:rPr lang="fr-FR" b="0" i="1" smtClean="0">
                          <a:latin typeface="Cambria Math" panose="02040503050406030204" pitchFamily="18" charset="0"/>
                        </a:rPr>
                        <m:t>𝑧</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h</m:t>
                      </m:r>
                      <m:r>
                        <a:rPr lang="fr-FR"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ZoneTexte 6">
                <a:extLst>
                  <a:ext uri="{FF2B5EF4-FFF2-40B4-BE49-F238E27FC236}">
                    <a16:creationId xmlns:a16="http://schemas.microsoft.com/office/drawing/2014/main" id="{AFF65712-E267-E64D-B71C-85BD3A8BD634}"/>
                  </a:ext>
                </a:extLst>
              </p:cNvPr>
              <p:cNvSpPr txBox="1">
                <a:spLocks noRot="1" noChangeAspect="1" noMove="1" noResize="1" noEditPoints="1" noAdjustHandles="1" noChangeArrowheads="1" noChangeShapeType="1" noTextEdit="1"/>
              </p:cNvSpPr>
              <p:nvPr/>
            </p:nvSpPr>
            <p:spPr>
              <a:xfrm>
                <a:off x="1991805" y="5583620"/>
                <a:ext cx="5160387" cy="416268"/>
              </a:xfrm>
              <a:prstGeom prst="rect">
                <a:avLst/>
              </a:prstGeom>
              <a:blipFill>
                <a:blip r:embed="rId3"/>
                <a:stretch>
                  <a:fillRect b="-8824"/>
                </a:stretch>
              </a:blipFill>
            </p:spPr>
            <p:txBody>
              <a:bodyPr/>
              <a:lstStyle/>
              <a:p>
                <a:r>
                  <a:rPr lang="en-US">
                    <a:noFill/>
                  </a:rPr>
                  <a:t> </a:t>
                </a:r>
              </a:p>
            </p:txBody>
          </p:sp>
        </mc:Fallback>
      </mc:AlternateContent>
      <p:pic>
        <p:nvPicPr>
          <p:cNvPr id="10" name="Image 9">
            <a:extLst>
              <a:ext uri="{FF2B5EF4-FFF2-40B4-BE49-F238E27FC236}">
                <a16:creationId xmlns:a16="http://schemas.microsoft.com/office/drawing/2014/main" id="{463A1CEB-A968-C244-A352-2809E79A0ECF}"/>
              </a:ext>
            </a:extLst>
          </p:cNvPr>
          <p:cNvPicPr>
            <a:picLocks noChangeAspect="1"/>
          </p:cNvPicPr>
          <p:nvPr/>
        </p:nvPicPr>
        <p:blipFill>
          <a:blip r:embed="rId4"/>
          <a:stretch>
            <a:fillRect/>
          </a:stretch>
        </p:blipFill>
        <p:spPr>
          <a:xfrm>
            <a:off x="203961" y="1789915"/>
            <a:ext cx="8736078" cy="3713961"/>
          </a:xfrm>
          <a:prstGeom prst="rect">
            <a:avLst/>
          </a:prstGeom>
        </p:spPr>
      </p:pic>
    </p:spTree>
    <p:extLst>
      <p:ext uri="{BB962C8B-B14F-4D97-AF65-F5344CB8AC3E}">
        <p14:creationId xmlns:p14="http://schemas.microsoft.com/office/powerpoint/2010/main" val="854875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63</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3"/>
          <a:stretch>
            <a:fillRect/>
          </a:stretch>
        </p:blipFill>
        <p:spPr>
          <a:xfrm>
            <a:off x="341608" y="1405325"/>
            <a:ext cx="5422901" cy="4834654"/>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5544457" y="3208688"/>
            <a:ext cx="3535527" cy="1113510"/>
          </a:xfrm>
          <a:prstGeom prst="rect">
            <a:avLst/>
          </a:prstGeom>
          <a:solidFill>
            <a:schemeClr val="tx2">
              <a:lumMod val="20000"/>
              <a:lumOff val="80000"/>
            </a:schemeClr>
          </a:solidFill>
        </p:spPr>
        <p:txBody>
          <a:bodyPr wrap="square" rtlCol="0" anchor="ctr">
            <a:spAutoFit/>
          </a:bodyPr>
          <a:lstStyle/>
          <a:p>
            <a:pPr marL="285750" indent="-285750">
              <a:buFont typeface="Arial" panose="020B0604020202020204" pitchFamily="34" charset="0"/>
              <a:buChar char="•"/>
            </a:pPr>
            <a:r>
              <a:rPr lang="en-US" dirty="0">
                <a:solidFill>
                  <a:schemeClr val="tx2"/>
                </a:solidFill>
              </a:rPr>
              <a:t>Structured latent space </a:t>
            </a:r>
            <a:r>
              <a:rPr lang="en-US" dirty="0">
                <a:solidFill>
                  <a:schemeClr val="tx2"/>
                </a:solidFill>
                <a:sym typeface="Wingdings" pitchFamily="2" charset="2"/>
              </a:rPr>
              <a:t> </a:t>
            </a:r>
            <a:r>
              <a:rPr lang="en-US" b="1" dirty="0">
                <a:solidFill>
                  <a:schemeClr val="tx2"/>
                </a:solidFill>
              </a:rPr>
              <a:t>trajectory</a:t>
            </a:r>
            <a:r>
              <a:rPr lang="en-US" dirty="0">
                <a:solidFill>
                  <a:schemeClr val="tx2"/>
                </a:solidFill>
              </a:rPr>
              <a:t> model</a:t>
            </a:r>
          </a:p>
          <a:p>
            <a:pPr marL="285750" indent="-285750">
              <a:lnSpc>
                <a:spcPct val="200000"/>
              </a:lnSpc>
              <a:buFont typeface="Arial" panose="020B0604020202020204" pitchFamily="34" charset="0"/>
              <a:buChar char="•"/>
            </a:pPr>
            <a:r>
              <a:rPr lang="en-US" dirty="0">
                <a:solidFill>
                  <a:schemeClr val="tx2"/>
                </a:solidFill>
              </a:rPr>
              <a:t>Word Decoder </a:t>
            </a:r>
            <a:r>
              <a:rPr lang="en-US" dirty="0">
                <a:solidFill>
                  <a:schemeClr val="tx2"/>
                </a:solidFill>
                <a:sym typeface="Wingdings" pitchFamily="2" charset="2"/>
              </a:rPr>
              <a:t> </a:t>
            </a:r>
            <a:r>
              <a:rPr lang="en-US" b="1" dirty="0">
                <a:solidFill>
                  <a:schemeClr val="tx2"/>
                </a:solidFill>
                <a:sym typeface="Wingdings" pitchFamily="2" charset="2"/>
              </a:rPr>
              <a:t>explicit</a:t>
            </a:r>
            <a:r>
              <a:rPr lang="en-US" dirty="0">
                <a:solidFill>
                  <a:schemeClr val="tx2"/>
                </a:solidFill>
                <a:sym typeface="Wingdings" pitchFamily="2" charset="2"/>
              </a:rPr>
              <a:t> jobs</a:t>
            </a:r>
          </a:p>
        </p:txBody>
      </p:sp>
      <p:sp>
        <p:nvSpPr>
          <p:cNvPr id="10" name="ZoneTexte 9">
            <a:extLst>
              <a:ext uri="{FF2B5EF4-FFF2-40B4-BE49-F238E27FC236}">
                <a16:creationId xmlns:a16="http://schemas.microsoft.com/office/drawing/2014/main" id="{71408279-5CD1-594F-A1B2-D2220C6FA887}"/>
              </a:ext>
            </a:extLst>
          </p:cNvPr>
          <p:cNvSpPr txBox="1"/>
          <p:nvPr/>
        </p:nvSpPr>
        <p:spPr>
          <a:xfrm>
            <a:off x="941742" y="6055313"/>
            <a:ext cx="3554178" cy="369332"/>
          </a:xfrm>
          <a:prstGeom prst="rect">
            <a:avLst/>
          </a:prstGeom>
          <a:noFill/>
        </p:spPr>
        <p:txBody>
          <a:bodyPr wrap="none" rtlCol="0">
            <a:spAutoFit/>
          </a:bodyPr>
          <a:lstStyle/>
          <a:p>
            <a:r>
              <a:rPr lang="en-US" i="1" dirty="0"/>
              <a:t>Illustration of the trajectory model</a:t>
            </a:r>
          </a:p>
        </p:txBody>
      </p:sp>
    </p:spTree>
    <p:extLst>
      <p:ext uri="{BB962C8B-B14F-4D97-AF65-F5344CB8AC3E}">
        <p14:creationId xmlns:p14="http://schemas.microsoft.com/office/powerpoint/2010/main" val="1667350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688148"/>
            <a:ext cx="4383314" cy="2484006"/>
          </a:xfrm>
        </p:spPr>
        <p:txBody>
          <a:bodyPr>
            <a:noAutofit/>
          </a:bodyPr>
          <a:lstStyle/>
          <a:p>
            <a:pPr>
              <a:lnSpc>
                <a:spcPct val="200000"/>
              </a:lnSpc>
            </a:pPr>
            <a:r>
              <a:rPr lang="en-US" sz="1800" dirty="0"/>
              <a:t>Noisy and unstructured data</a:t>
            </a:r>
          </a:p>
          <a:p>
            <a:pPr>
              <a:lnSpc>
                <a:spcPct val="200000"/>
              </a:lnSpc>
            </a:pPr>
            <a:r>
              <a:rPr lang="en-US" sz="1800" dirty="0"/>
              <a:t>Lack of supervision on expertise level</a:t>
            </a:r>
          </a:p>
          <a:p>
            <a:pPr>
              <a:lnSpc>
                <a:spcPct val="200000"/>
              </a:lnSpc>
            </a:pPr>
            <a:r>
              <a:rPr lang="en-US" sz="1800" dirty="0"/>
              <a:t>Insufficient data</a:t>
            </a:r>
          </a:p>
          <a:p>
            <a:pPr>
              <a:lnSpc>
                <a:spcPct val="200000"/>
              </a:lnSpc>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64</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16478"/>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grpSp>
        <p:nvGrpSpPr>
          <p:cNvPr id="4" name="Groupe 3">
            <a:extLst>
              <a:ext uri="{FF2B5EF4-FFF2-40B4-BE49-F238E27FC236}">
                <a16:creationId xmlns:a16="http://schemas.microsoft.com/office/drawing/2014/main" id="{9384A278-D1F7-0A44-87D6-D5E55F0B79B9}"/>
              </a:ext>
            </a:extLst>
          </p:cNvPr>
          <p:cNvGrpSpPr/>
          <p:nvPr/>
        </p:nvGrpSpPr>
        <p:grpSpPr>
          <a:xfrm>
            <a:off x="1027898" y="2197750"/>
            <a:ext cx="7088203" cy="803266"/>
            <a:chOff x="624464" y="2560607"/>
            <a:chExt cx="7088203" cy="803266"/>
          </a:xfrm>
        </p:grpSpPr>
        <p:grpSp>
          <p:nvGrpSpPr>
            <p:cNvPr id="12" name="Groupe 11">
              <a:extLst>
                <a:ext uri="{FF2B5EF4-FFF2-40B4-BE49-F238E27FC236}">
                  <a16:creationId xmlns:a16="http://schemas.microsoft.com/office/drawing/2014/main" id="{C7C33848-DA00-F34D-A245-5916A413690B}"/>
                </a:ext>
              </a:extLst>
            </p:cNvPr>
            <p:cNvGrpSpPr/>
            <p:nvPr/>
          </p:nvGrpSpPr>
          <p:grpSpPr>
            <a:xfrm>
              <a:off x="624464" y="2770104"/>
              <a:ext cx="3947536" cy="387527"/>
              <a:chOff x="1513612" y="4356683"/>
              <a:chExt cx="3947536" cy="387527"/>
            </a:xfrm>
          </p:grpSpPr>
          <p:sp>
            <p:nvSpPr>
              <p:cNvPr id="13" name="ZoneTexte 12">
                <a:extLst>
                  <a:ext uri="{FF2B5EF4-FFF2-40B4-BE49-F238E27FC236}">
                    <a16:creationId xmlns:a16="http://schemas.microsoft.com/office/drawing/2014/main" id="{DEF587C3-7408-114D-8461-0D303E6A49BA}"/>
                  </a:ext>
                </a:extLst>
              </p:cNvPr>
              <p:cNvSpPr txBox="1"/>
              <p:nvPr/>
            </p:nvSpPr>
            <p:spPr>
              <a:xfrm>
                <a:off x="1513612" y="4359380"/>
                <a:ext cx="3033912" cy="369332"/>
              </a:xfrm>
              <a:prstGeom prst="rect">
                <a:avLst/>
              </a:prstGeom>
              <a:noFill/>
            </p:spPr>
            <p:txBody>
              <a:bodyPr wrap="square" rtlCol="0">
                <a:spAutoFit/>
              </a:bodyPr>
              <a:lstStyle/>
              <a:p>
                <a:pPr algn="ctr"/>
                <a:r>
                  <a:rPr lang="en-US" b="1" dirty="0"/>
                  <a:t>Two different Approaches</a:t>
                </a:r>
              </a:p>
            </p:txBody>
          </p:sp>
          <p:sp>
            <p:nvSpPr>
              <p:cNvPr id="14" name="Freeform 16">
                <a:extLst>
                  <a:ext uri="{FF2B5EF4-FFF2-40B4-BE49-F238E27FC236}">
                    <a16:creationId xmlns:a16="http://schemas.microsoft.com/office/drawing/2014/main" id="{DBC1E14C-0C3F-5241-8017-B64508B43A0B}"/>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sp>
            <p:nvSpPr>
              <p:cNvPr id="15" name="Freeform 16">
                <a:extLst>
                  <a:ext uri="{FF2B5EF4-FFF2-40B4-BE49-F238E27FC236}">
                    <a16:creationId xmlns:a16="http://schemas.microsoft.com/office/drawing/2014/main" id="{5BA00B35-9ACF-BE48-8284-B446F4129BCE}"/>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grpSp>
        <p:sp>
          <p:nvSpPr>
            <p:cNvPr id="16" name="ZoneTexte 15">
              <a:extLst>
                <a:ext uri="{FF2B5EF4-FFF2-40B4-BE49-F238E27FC236}">
                  <a16:creationId xmlns:a16="http://schemas.microsoft.com/office/drawing/2014/main" id="{51058699-BE0A-EE47-8999-C03F14756C0D}"/>
                </a:ext>
              </a:extLst>
            </p:cNvPr>
            <p:cNvSpPr txBox="1"/>
            <p:nvPr/>
          </p:nvSpPr>
          <p:spPr>
            <a:xfrm>
              <a:off x="4678755" y="2560607"/>
              <a:ext cx="3033912" cy="369332"/>
            </a:xfrm>
            <a:prstGeom prst="rect">
              <a:avLst/>
            </a:prstGeom>
            <a:noFill/>
          </p:spPr>
          <p:txBody>
            <a:bodyPr wrap="square" rtlCol="0">
              <a:spAutoFit/>
            </a:bodyPr>
            <a:lstStyle/>
            <a:p>
              <a:r>
                <a:rPr lang="en-US" dirty="0"/>
                <a:t>Job Expertise Rewriting</a:t>
              </a:r>
              <a:endParaRPr lang="en-US" b="1" dirty="0"/>
            </a:p>
          </p:txBody>
        </p:sp>
        <p:sp>
          <p:nvSpPr>
            <p:cNvPr id="17" name="ZoneTexte 16">
              <a:extLst>
                <a:ext uri="{FF2B5EF4-FFF2-40B4-BE49-F238E27FC236}">
                  <a16:creationId xmlns:a16="http://schemas.microsoft.com/office/drawing/2014/main" id="{2C9D9954-E045-2E43-93B9-FF2B290167E6}"/>
                </a:ext>
              </a:extLst>
            </p:cNvPr>
            <p:cNvSpPr txBox="1"/>
            <p:nvPr/>
          </p:nvSpPr>
          <p:spPr>
            <a:xfrm>
              <a:off x="4678755" y="2994541"/>
              <a:ext cx="3033912" cy="369332"/>
            </a:xfrm>
            <a:prstGeom prst="rect">
              <a:avLst/>
            </a:prstGeom>
            <a:noFill/>
          </p:spPr>
          <p:txBody>
            <a:bodyPr wrap="square" rtlCol="0">
              <a:spAutoFit/>
            </a:bodyPr>
            <a:lstStyle/>
            <a:p>
              <a:r>
                <a:rPr lang="en-US" dirty="0"/>
                <a:t>Latent Space Structuring</a:t>
              </a:r>
              <a:endParaRPr lang="en-US" b="1" dirty="0"/>
            </a:p>
          </p:txBody>
        </p:sp>
      </p:grpSp>
      <p:sp>
        <p:nvSpPr>
          <p:cNvPr id="18" name="ZoneTexte 17">
            <a:extLst>
              <a:ext uri="{FF2B5EF4-FFF2-40B4-BE49-F238E27FC236}">
                <a16:creationId xmlns:a16="http://schemas.microsoft.com/office/drawing/2014/main" id="{5B5CF62A-674B-9F4D-AC79-8883EF4FFF75}"/>
              </a:ext>
            </a:extLst>
          </p:cNvPr>
          <p:cNvSpPr txBox="1"/>
          <p:nvPr/>
        </p:nvSpPr>
        <p:spPr>
          <a:xfrm>
            <a:off x="1169060" y="4822921"/>
            <a:ext cx="2459511" cy="369332"/>
          </a:xfrm>
          <a:prstGeom prst="rect">
            <a:avLst/>
          </a:prstGeom>
          <a:noFill/>
        </p:spPr>
        <p:txBody>
          <a:bodyPr wrap="square" rtlCol="0">
            <a:spAutoFit/>
          </a:bodyPr>
          <a:lstStyle/>
          <a:p>
            <a:pPr algn="ctr"/>
            <a:r>
              <a:rPr lang="en-US" b="1" dirty="0"/>
              <a:t>Obstacles</a:t>
            </a:r>
          </a:p>
        </p:txBody>
      </p:sp>
      <p:sp>
        <p:nvSpPr>
          <p:cNvPr id="19" name="Accolade ouvrante 18">
            <a:extLst>
              <a:ext uri="{FF2B5EF4-FFF2-40B4-BE49-F238E27FC236}">
                <a16:creationId xmlns:a16="http://schemas.microsoft.com/office/drawing/2014/main" id="{7C7A154A-6ADA-EF4D-A9FF-C35E1F30AA09}"/>
              </a:ext>
            </a:extLst>
          </p:cNvPr>
          <p:cNvSpPr/>
          <p:nvPr/>
        </p:nvSpPr>
        <p:spPr>
          <a:xfrm>
            <a:off x="3660240" y="4044007"/>
            <a:ext cx="574401" cy="2060712"/>
          </a:xfrm>
          <a:prstGeom prst="leftBrace">
            <a:avLst>
              <a:gd name="adj1" fmla="val 34000"/>
              <a:gd name="adj2" fmla="val 51111"/>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0101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66</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67</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69</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70</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72</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73</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75</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76</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77</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78</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J. </a:t>
            </a:r>
            <a:r>
              <a:rPr lang="fr-FR" i="1" dirty="0" err="1">
                <a:solidFill>
                  <a:schemeClr val="tx1">
                    <a:lumMod val="75000"/>
                    <a:lumOff val="25000"/>
                  </a:schemeClr>
                </a:solidFill>
              </a:rPr>
              <a:t>Fürnkranz</a:t>
            </a:r>
            <a:r>
              <a:rPr lang="fr-FR" i="1" dirty="0">
                <a:solidFill>
                  <a:schemeClr val="tx1">
                    <a:lumMod val="75000"/>
                    <a:lumOff val="25000"/>
                  </a:schemeClr>
                </a:solidFill>
              </a:rPr>
              <a:t>, 2010</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122807</TotalTime>
  <Words>10677</Words>
  <Application>Microsoft Macintosh PowerPoint</Application>
  <PresentationFormat>Affichage à l'écran (4:3)</PresentationFormat>
  <Paragraphs>1051</Paragraphs>
  <Slides>79</Slides>
  <Notes>71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79</vt:i4>
      </vt:variant>
    </vt:vector>
  </HeadingPairs>
  <TitlesOfParts>
    <vt:vector size="89"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 Word Level</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The model : Resume</vt:lpstr>
      <vt:lpstr>Results - Classification</vt:lpstr>
      <vt:lpstr>Next Job Generation – BLEU score</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Attribute Rewriting</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939</cp:revision>
  <cp:lastPrinted>2019-10-02T17:13:17Z</cp:lastPrinted>
  <dcterms:created xsi:type="dcterms:W3CDTF">2017-04-20T22:33:02Z</dcterms:created>
  <dcterms:modified xsi:type="dcterms:W3CDTF">2021-11-29T16:41:45Z</dcterms:modified>
  <cp:category/>
</cp:coreProperties>
</file>